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7" r:id="rId2"/>
    <p:sldId id="503" r:id="rId3"/>
    <p:sldId id="439" r:id="rId4"/>
    <p:sldId id="489" r:id="rId5"/>
    <p:sldId id="469" r:id="rId6"/>
    <p:sldId id="470" r:id="rId7"/>
    <p:sldId id="499" r:id="rId8"/>
    <p:sldId id="517" r:id="rId9"/>
    <p:sldId id="568" r:id="rId10"/>
    <p:sldId id="534" r:id="rId11"/>
    <p:sldId id="569" r:id="rId12"/>
    <p:sldId id="524" r:id="rId13"/>
  </p:sldIdLst>
  <p:sldSz cx="9144000" cy="6858000" type="screen4x3"/>
  <p:notesSz cx="7104063" cy="10234613"/>
  <p:defaultTextStyle>
    <a:defPPr>
      <a:defRPr lang="sv-S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344">
          <p15:clr>
            <a:srgbClr val="A4A3A4"/>
          </p15:clr>
        </p15:guide>
        <p15:guide id="2" orient="horz" pos="834">
          <p15:clr>
            <a:srgbClr val="A4A3A4"/>
          </p15:clr>
        </p15:guide>
        <p15:guide id="3" orient="horz" pos="4002">
          <p15:clr>
            <a:srgbClr val="A4A3A4"/>
          </p15:clr>
        </p15:guide>
        <p15:guide id="4" pos="574">
          <p15:clr>
            <a:srgbClr val="A4A3A4"/>
          </p15:clr>
        </p15:guide>
        <p15:guide id="5" pos="287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vig Sandberg" initials="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5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469" autoAdjust="0"/>
  </p:normalViewPr>
  <p:slideViewPr>
    <p:cSldViewPr snapToGrid="0">
      <p:cViewPr varScale="1">
        <p:scale>
          <a:sx n="36" d="100"/>
          <a:sy n="36" d="100"/>
        </p:scale>
        <p:origin x="2160" y="36"/>
      </p:cViewPr>
      <p:guideLst>
        <p:guide orient="horz" pos="1344"/>
        <p:guide orient="horz" pos="834"/>
        <p:guide orient="horz" pos="4002"/>
        <p:guide pos="574"/>
        <p:guide pos="287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64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eaLnBrk="1" fontAlgn="auto" hangingPunct="1">
              <a:spcBef>
                <a:spcPts val="0"/>
              </a:spcBef>
              <a:spcAft>
                <a:spcPts val="0"/>
              </a:spcAft>
              <a:defRPr sz="1300">
                <a:latin typeface="+mn-lt"/>
                <a:cs typeface="+mn-cs"/>
              </a:defRPr>
            </a:lvl1pPr>
          </a:lstStyle>
          <a:p>
            <a:pPr>
              <a:defRPr/>
            </a:pPr>
            <a:endParaRPr lang="sv-SE"/>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eaLnBrk="1" fontAlgn="auto" hangingPunct="1">
              <a:spcBef>
                <a:spcPts val="0"/>
              </a:spcBef>
              <a:spcAft>
                <a:spcPts val="0"/>
              </a:spcAft>
              <a:defRPr sz="1300">
                <a:latin typeface="+mn-lt"/>
                <a:cs typeface="+mn-cs"/>
              </a:defRPr>
            </a:lvl1pPr>
          </a:lstStyle>
          <a:p>
            <a:pPr>
              <a:defRPr/>
            </a:pPr>
            <a:fld id="{F3A84E7D-6B4F-42E4-8BD9-16F44D07731E}" type="datetime1">
              <a:rPr lang="sv-SE"/>
              <a:pPr>
                <a:defRPr/>
              </a:pPr>
              <a:t>2017-12-07</a:t>
            </a:fld>
            <a:endParaRPr lang="sv-SE"/>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eaLnBrk="1" fontAlgn="auto" hangingPunct="1">
              <a:spcBef>
                <a:spcPts val="0"/>
              </a:spcBef>
              <a:spcAft>
                <a:spcPts val="0"/>
              </a:spcAft>
              <a:defRPr sz="1300">
                <a:latin typeface="+mn-lt"/>
                <a:cs typeface="+mn-cs"/>
              </a:defRPr>
            </a:lvl1pPr>
          </a:lstStyle>
          <a:p>
            <a:pPr>
              <a:defRPr/>
            </a:pPr>
            <a:endParaRPr lang="sv-SE"/>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wrap="square" lIns="99075" tIns="49538" rIns="99075" bIns="4953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6328ABAB-40D1-4B14-85A9-9DCF20438937}" type="slidenum">
              <a:rPr lang="sv-SE" altLang="sv-SE"/>
              <a:pPr>
                <a:defRPr/>
              </a:pPr>
              <a:t>‹#›</a:t>
            </a:fld>
            <a:endParaRPr lang="sv-SE" altLang="sv-SE"/>
          </a:p>
        </p:txBody>
      </p:sp>
    </p:spTree>
    <p:extLst>
      <p:ext uri="{BB962C8B-B14F-4D97-AF65-F5344CB8AC3E}">
        <p14:creationId xmlns:p14="http://schemas.microsoft.com/office/powerpoint/2010/main" val="3300860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eaLnBrk="1" fontAlgn="auto" hangingPunct="1">
              <a:spcBef>
                <a:spcPts val="0"/>
              </a:spcBef>
              <a:spcAft>
                <a:spcPts val="0"/>
              </a:spcAft>
              <a:defRPr sz="1300">
                <a:latin typeface="+mn-lt"/>
                <a:cs typeface="+mn-cs"/>
              </a:defRPr>
            </a:lvl1pPr>
          </a:lstStyle>
          <a:p>
            <a:pPr>
              <a:defRPr/>
            </a:pPr>
            <a:endParaRPr lang="sv-SE"/>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eaLnBrk="1" fontAlgn="auto" hangingPunct="1">
              <a:spcBef>
                <a:spcPts val="0"/>
              </a:spcBef>
              <a:spcAft>
                <a:spcPts val="0"/>
              </a:spcAft>
              <a:defRPr sz="1300">
                <a:latin typeface="+mn-lt"/>
                <a:cs typeface="+mn-cs"/>
              </a:defRPr>
            </a:lvl1pPr>
          </a:lstStyle>
          <a:p>
            <a:pPr>
              <a:defRPr/>
            </a:pPr>
            <a:fld id="{CBBADBC8-1E75-4131-9504-304462CC95B3}" type="datetime1">
              <a:rPr lang="sv-SE"/>
              <a:pPr>
                <a:defRPr/>
              </a:pPr>
              <a:t>2017-12-07</a:t>
            </a:fld>
            <a:endParaRPr lang="sv-SE"/>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pPr lvl="0"/>
            <a:endParaRPr lang="sv-SE" noProof="0"/>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eaLnBrk="1" fontAlgn="auto" hangingPunct="1">
              <a:spcBef>
                <a:spcPts val="0"/>
              </a:spcBef>
              <a:spcAft>
                <a:spcPts val="0"/>
              </a:spcAft>
              <a:defRPr sz="1300">
                <a:latin typeface="+mn-lt"/>
                <a:cs typeface="+mn-cs"/>
              </a:defRPr>
            </a:lvl1pPr>
          </a:lstStyle>
          <a:p>
            <a:pPr>
              <a:defRPr/>
            </a:pPr>
            <a:endParaRPr lang="sv-SE"/>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wrap="square" lIns="99075" tIns="49538" rIns="99075" bIns="4953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1A6491E0-B5DD-49C6-BE52-4A8820A0FCE0}" type="slidenum">
              <a:rPr lang="sv-SE" altLang="sv-SE"/>
              <a:pPr>
                <a:defRPr/>
              </a:pPr>
              <a:t>‹#›</a:t>
            </a:fld>
            <a:endParaRPr lang="sv-SE" altLang="sv-SE"/>
          </a:p>
        </p:txBody>
      </p:sp>
    </p:spTree>
    <p:extLst>
      <p:ext uri="{BB962C8B-B14F-4D97-AF65-F5344CB8AC3E}">
        <p14:creationId xmlns:p14="http://schemas.microsoft.com/office/powerpoint/2010/main" val="187414077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1A6491E0-B5DD-49C6-BE52-4A8820A0FCE0}" type="slidenum">
              <a:rPr lang="sv-SE" altLang="sv-SE" smtClean="0"/>
              <a:pPr>
                <a:defRPr/>
              </a:pPr>
              <a:t>1</a:t>
            </a:fld>
            <a:endParaRPr lang="sv-SE" altLang="sv-SE"/>
          </a:p>
        </p:txBody>
      </p:sp>
    </p:spTree>
    <p:extLst>
      <p:ext uri="{BB962C8B-B14F-4D97-AF65-F5344CB8AC3E}">
        <p14:creationId xmlns:p14="http://schemas.microsoft.com/office/powerpoint/2010/main" val="291776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Detta är den vanligaste fördelningen av verksamhetstyper som IOP hittills har omfattat.</a:t>
            </a:r>
            <a:endParaRPr lang="sv-SE" dirty="0"/>
          </a:p>
        </p:txBody>
      </p:sp>
      <p:sp>
        <p:nvSpPr>
          <p:cNvPr id="4" name="Platshållare för bildnummer 3"/>
          <p:cNvSpPr>
            <a:spLocks noGrp="1"/>
          </p:cNvSpPr>
          <p:nvPr>
            <p:ph type="sldNum" sz="quarter" idx="10"/>
          </p:nvPr>
        </p:nvSpPr>
        <p:spPr/>
        <p:txBody>
          <a:bodyPr/>
          <a:lstStyle/>
          <a:p>
            <a:pPr>
              <a:defRPr/>
            </a:pPr>
            <a:fld id="{1A6491E0-B5DD-49C6-BE52-4A8820A0FCE0}" type="slidenum">
              <a:rPr lang="sv-SE" altLang="sv-SE" smtClean="0"/>
              <a:pPr>
                <a:defRPr/>
              </a:pPr>
              <a:t>10</a:t>
            </a:fld>
            <a:endParaRPr lang="sv-SE" altLang="sv-SE"/>
          </a:p>
        </p:txBody>
      </p:sp>
    </p:spTree>
    <p:extLst>
      <p:ext uri="{BB962C8B-B14F-4D97-AF65-F5344CB8AC3E}">
        <p14:creationId xmlns:p14="http://schemas.microsoft.com/office/powerpoint/2010/main" val="715435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smtClean="0"/>
          </a:p>
        </p:txBody>
      </p:sp>
      <p:sp>
        <p:nvSpPr>
          <p:cNvPr id="1434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7F8764-21BD-432F-9E58-BDD25A761EC0}" type="slidenum">
              <a:rPr lang="sv-SE" altLang="sv-SE" smtClean="0">
                <a:latin typeface="Calibri" panose="020F0502020204030204" pitchFamily="34" charset="0"/>
              </a:rPr>
              <a:pPr/>
              <a:t>11</a:t>
            </a:fld>
            <a:endParaRPr lang="sv-SE" altLang="sv-SE" smtClean="0">
              <a:latin typeface="Calibri" panose="020F0502020204030204" pitchFamily="34" charset="0"/>
            </a:endParaRPr>
          </a:p>
        </p:txBody>
      </p:sp>
    </p:spTree>
    <p:extLst>
      <p:ext uri="{BB962C8B-B14F-4D97-AF65-F5344CB8AC3E}">
        <p14:creationId xmlns:p14="http://schemas.microsoft.com/office/powerpoint/2010/main" val="3208770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Eftersom detta fall nu orsakar en del oro, för att Konkurrensverket har anmält fallet till förvaltningsrätten</a:t>
            </a:r>
            <a:r>
              <a:rPr lang="sv-SE" baseline="0" dirty="0" smtClean="0"/>
              <a:t> och hävdar att detta är ett exempel på otillåten direktupphandling, så nämner vi det. </a:t>
            </a:r>
          </a:p>
          <a:p>
            <a:endParaRPr lang="sv-SE" baseline="0" dirty="0" smtClean="0"/>
          </a:p>
          <a:p>
            <a:r>
              <a:rPr lang="sv-SE" baseline="0" dirty="0" smtClean="0"/>
              <a:t>Fallet är principiellt intressant och kan förväntas gå till högre instanser innan det </a:t>
            </a:r>
            <a:r>
              <a:rPr lang="sv-SE" baseline="0" smtClean="0"/>
              <a:t>är avgjort.</a:t>
            </a:r>
            <a:endParaRPr lang="sv-SE"/>
          </a:p>
        </p:txBody>
      </p:sp>
      <p:sp>
        <p:nvSpPr>
          <p:cNvPr id="4" name="Platshållare för bildnummer 3"/>
          <p:cNvSpPr>
            <a:spLocks noGrp="1"/>
          </p:cNvSpPr>
          <p:nvPr>
            <p:ph type="sldNum" sz="quarter" idx="10"/>
          </p:nvPr>
        </p:nvSpPr>
        <p:spPr/>
        <p:txBody>
          <a:bodyPr/>
          <a:lstStyle/>
          <a:p>
            <a:pPr>
              <a:defRPr/>
            </a:pPr>
            <a:fld id="{1A6491E0-B5DD-49C6-BE52-4A8820A0FCE0}" type="slidenum">
              <a:rPr lang="sv-SE" altLang="sv-SE" smtClean="0"/>
              <a:pPr>
                <a:defRPr/>
              </a:pPr>
              <a:t>12</a:t>
            </a:fld>
            <a:endParaRPr lang="sv-SE" altLang="sv-SE"/>
          </a:p>
        </p:txBody>
      </p:sp>
    </p:spTree>
    <p:extLst>
      <p:ext uri="{BB962C8B-B14F-4D97-AF65-F5344CB8AC3E}">
        <p14:creationId xmlns:p14="http://schemas.microsoft.com/office/powerpoint/2010/main" val="362683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1A6491E0-B5DD-49C6-BE52-4A8820A0FCE0}" type="slidenum">
              <a:rPr lang="sv-SE" altLang="sv-SE" smtClean="0"/>
              <a:pPr>
                <a:defRPr/>
              </a:pPr>
              <a:t>2</a:t>
            </a:fld>
            <a:endParaRPr lang="sv-SE" altLang="sv-SE"/>
          </a:p>
        </p:txBody>
      </p:sp>
    </p:spTree>
    <p:extLst>
      <p:ext uri="{BB962C8B-B14F-4D97-AF65-F5344CB8AC3E}">
        <p14:creationId xmlns:p14="http://schemas.microsoft.com/office/powerpoint/2010/main" val="312814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Tidigt när frågan om att varken</a:t>
            </a:r>
            <a:r>
              <a:rPr lang="sv-SE" baseline="0" dirty="0" smtClean="0"/>
              <a:t> vanliga</a:t>
            </a:r>
            <a:r>
              <a:rPr lang="sv-SE" dirty="0" smtClean="0"/>
              <a:t> bidragsformer eller</a:t>
            </a:r>
            <a:r>
              <a:rPr lang="sv-SE" baseline="0" dirty="0" smtClean="0"/>
              <a:t> upphandling i dess olika former fungerar riktigt bra för idéburna organisationer, uppkom känslan av att detta var lite osäker mark. Det fanns ingen lagstiftning som tydligt uttalade att man kunde agera utanför de två etablerade systemen. </a:t>
            </a:r>
          </a:p>
          <a:p>
            <a:endParaRPr lang="sv-SE" baseline="0" dirty="0" smtClean="0"/>
          </a:p>
          <a:p>
            <a:r>
              <a:rPr lang="sv-SE" baseline="0" dirty="0" smtClean="0"/>
              <a:t>Men behovet av att skapa samverkansformat som </a:t>
            </a:r>
            <a:r>
              <a:rPr lang="sv-SE" baseline="0" dirty="0" smtClean="0"/>
              <a:t>tillät </a:t>
            </a:r>
            <a:r>
              <a:rPr lang="sv-SE" baseline="0" dirty="0" smtClean="0"/>
              <a:t>just gemensam problemlösning, gemensam process, löpande justeringar, var tydligt. </a:t>
            </a:r>
          </a:p>
          <a:p>
            <a:endParaRPr lang="sv-SE" baseline="0" dirty="0" smtClean="0"/>
          </a:p>
          <a:p>
            <a:r>
              <a:rPr lang="sv-SE" baseline="0" dirty="0" smtClean="0"/>
              <a:t>Därför valde Forum att gå vidare trots att det kändes juridiskt osäkert. Och många aktörer har visat ett stort mod (idéburna organisationer såväl som kommuner och andra offentliga aktörer) i att skapa </a:t>
            </a:r>
            <a:r>
              <a:rPr lang="sv-SE" baseline="0" dirty="0" err="1" smtClean="0"/>
              <a:t>IOP:er</a:t>
            </a:r>
            <a:r>
              <a:rPr lang="sv-SE" baseline="0" dirty="0" smtClean="0"/>
              <a:t> trots avsaknad av specifik lagstiftning.</a:t>
            </a:r>
            <a:endParaRPr lang="sv-SE" dirty="0"/>
          </a:p>
        </p:txBody>
      </p:sp>
      <p:sp>
        <p:nvSpPr>
          <p:cNvPr id="4" name="Platshållare för bildnummer 3"/>
          <p:cNvSpPr>
            <a:spLocks noGrp="1"/>
          </p:cNvSpPr>
          <p:nvPr>
            <p:ph type="sldNum" sz="quarter" idx="10"/>
          </p:nvPr>
        </p:nvSpPr>
        <p:spPr/>
        <p:txBody>
          <a:bodyPr/>
          <a:lstStyle/>
          <a:p>
            <a:pPr>
              <a:defRPr/>
            </a:pPr>
            <a:fld id="{1A6491E0-B5DD-49C6-BE52-4A8820A0FCE0}" type="slidenum">
              <a:rPr lang="sv-SE" altLang="sv-SE" smtClean="0"/>
              <a:pPr>
                <a:defRPr/>
              </a:pPr>
              <a:t>3</a:t>
            </a:fld>
            <a:endParaRPr lang="sv-SE" altLang="sv-SE"/>
          </a:p>
        </p:txBody>
      </p:sp>
    </p:spTree>
    <p:extLst>
      <p:ext uri="{BB962C8B-B14F-4D97-AF65-F5344CB8AC3E}">
        <p14:creationId xmlns:p14="http://schemas.microsoft.com/office/powerpoint/2010/main" val="73916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dirty="0" smtClean="0"/>
              <a:t>Detta </a:t>
            </a:r>
            <a:r>
              <a:rPr lang="sv-SE" altLang="sv-SE" dirty="0" err="1" smtClean="0"/>
              <a:t>case</a:t>
            </a:r>
            <a:r>
              <a:rPr lang="sv-SE" altLang="sv-SE" dirty="0" smtClean="0"/>
              <a:t> blev startskottet för att Forum skapade en arbetsgrupp som började utreda hur en slags mellanform av samverkan skulle kunna se ut och fungera samt om den var juridiskt möjlig.</a:t>
            </a:r>
          </a:p>
          <a:p>
            <a:endParaRPr lang="sv-SE" altLang="sv-SE" dirty="0" smtClean="0"/>
          </a:p>
        </p:txBody>
      </p:sp>
      <p:sp>
        <p:nvSpPr>
          <p:cNvPr id="4403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defTabSz="495376" eaLnBrk="0" fontAlgn="base" hangingPunct="0">
              <a:spcBef>
                <a:spcPct val="30000"/>
              </a:spcBef>
              <a:spcAft>
                <a:spcPct val="0"/>
              </a:spcAft>
              <a:defRPr sz="1300">
                <a:solidFill>
                  <a:schemeClr val="tx1"/>
                </a:solidFill>
                <a:latin typeface="Calibri" panose="020F0502020204030204" pitchFamily="34" charset="0"/>
              </a:defRPr>
            </a:lvl6pPr>
            <a:lvl7pPr marL="3219945" indent="-247688" defTabSz="495376" eaLnBrk="0" fontAlgn="base" hangingPunct="0">
              <a:spcBef>
                <a:spcPct val="30000"/>
              </a:spcBef>
              <a:spcAft>
                <a:spcPct val="0"/>
              </a:spcAft>
              <a:defRPr sz="1300">
                <a:solidFill>
                  <a:schemeClr val="tx1"/>
                </a:solidFill>
                <a:latin typeface="Calibri" panose="020F0502020204030204" pitchFamily="34" charset="0"/>
              </a:defRPr>
            </a:lvl7pPr>
            <a:lvl8pPr marL="3715322" indent="-247688" defTabSz="495376" eaLnBrk="0" fontAlgn="base" hangingPunct="0">
              <a:spcBef>
                <a:spcPct val="30000"/>
              </a:spcBef>
              <a:spcAft>
                <a:spcPct val="0"/>
              </a:spcAft>
              <a:defRPr sz="1300">
                <a:solidFill>
                  <a:schemeClr val="tx1"/>
                </a:solidFill>
                <a:latin typeface="Calibri" panose="020F0502020204030204" pitchFamily="34" charset="0"/>
              </a:defRPr>
            </a:lvl8pPr>
            <a:lvl9pPr marL="4210698" indent="-247688" defTabSz="495376"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738A4C2-339A-40D8-9D1D-9BA38B39CB7F}" type="slidenum">
              <a:rPr lang="sv-SE" altLang="sv-SE" smtClean="0"/>
              <a:pPr>
                <a:spcBef>
                  <a:spcPct val="0"/>
                </a:spcBef>
              </a:pPr>
              <a:t>4</a:t>
            </a:fld>
            <a:endParaRPr lang="sv-SE" altLang="sv-SE"/>
          </a:p>
        </p:txBody>
      </p:sp>
    </p:spTree>
    <p:extLst>
      <p:ext uri="{BB962C8B-B14F-4D97-AF65-F5344CB8AC3E}">
        <p14:creationId xmlns:p14="http://schemas.microsoft.com/office/powerpoint/2010/main" val="85083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Arbetsgruppens första uppgift var att kartlägga nuläget.</a:t>
            </a:r>
            <a:r>
              <a:rPr lang="sv-SE" baseline="0" dirty="0" smtClean="0"/>
              <a:t> Denna bild visar de två grundläggande systemen; normerade bidrag (föreningsbidrag på normalsvenska) och köp av tjänst via upphandling i någon form.</a:t>
            </a:r>
          </a:p>
          <a:p>
            <a:endParaRPr lang="sv-SE" baseline="0" dirty="0" smtClean="0"/>
          </a:p>
          <a:p>
            <a:r>
              <a:rPr lang="sv-SE" baseline="0" dirty="0" smtClean="0"/>
              <a:t>Förutom </a:t>
            </a:r>
            <a:r>
              <a:rPr lang="sv-SE" baseline="0" dirty="0" err="1" smtClean="0"/>
              <a:t>caset</a:t>
            </a:r>
            <a:r>
              <a:rPr lang="sv-SE" baseline="0" dirty="0" smtClean="0"/>
              <a:t> som Stadsmissionen i Västerås hade lagt fram så fick Forum också andra indikationer på att det fanns en trend om att ifrågasätta verksamheter som hade bedrivits inom ramen för bidragsgivningen, tex Kvinnojourer.</a:t>
            </a:r>
            <a:endParaRPr lang="sv-SE" dirty="0"/>
          </a:p>
        </p:txBody>
      </p:sp>
      <p:sp>
        <p:nvSpPr>
          <p:cNvPr id="4" name="Platshållare för bildnummer 3"/>
          <p:cNvSpPr>
            <a:spLocks noGrp="1"/>
          </p:cNvSpPr>
          <p:nvPr>
            <p:ph type="sldNum" sz="quarter" idx="10"/>
          </p:nvPr>
        </p:nvSpPr>
        <p:spPr/>
        <p:txBody>
          <a:bodyPr/>
          <a:lstStyle/>
          <a:p>
            <a:pPr>
              <a:defRPr/>
            </a:pPr>
            <a:fld id="{1A6491E0-B5DD-49C6-BE52-4A8820A0FCE0}" type="slidenum">
              <a:rPr lang="sv-SE" altLang="sv-SE" smtClean="0"/>
              <a:pPr>
                <a:defRPr/>
              </a:pPr>
              <a:t>5</a:t>
            </a:fld>
            <a:endParaRPr lang="sv-SE" altLang="sv-SE"/>
          </a:p>
        </p:txBody>
      </p:sp>
    </p:spTree>
    <p:extLst>
      <p:ext uri="{BB962C8B-B14F-4D97-AF65-F5344CB8AC3E}">
        <p14:creationId xmlns:p14="http://schemas.microsoft.com/office/powerpoint/2010/main" val="514078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Behovet av ett tredje system, som i grunden var mer ömsesidigt, byggt på att det finns eller kan skapas tillit mellan aktörer, identifierades.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altLang="sv-S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v-SE" altLang="sv-SE" dirty="0" smtClean="0"/>
              <a:t>Gruppen gjorde en central sak i början; nämligen att skapa en rubrik för företeelsen. Det handlar om idéburna organisationer och deras värdegrund och verksamhet. Det handlar om offentliga organisationer och deras behov av att kunna möta medborgares (och ibland andras) behov. Och det handlar om att upprätta ett partnerskap. Därför: Idéburet offentligt partnerskap.</a:t>
            </a:r>
          </a:p>
          <a:p>
            <a:endParaRPr lang="sv-SE" dirty="0"/>
          </a:p>
        </p:txBody>
      </p:sp>
      <p:sp>
        <p:nvSpPr>
          <p:cNvPr id="4" name="Platshållare för bildnummer 3"/>
          <p:cNvSpPr>
            <a:spLocks noGrp="1"/>
          </p:cNvSpPr>
          <p:nvPr>
            <p:ph type="sldNum" sz="quarter" idx="10"/>
          </p:nvPr>
        </p:nvSpPr>
        <p:spPr/>
        <p:txBody>
          <a:bodyPr/>
          <a:lstStyle/>
          <a:p>
            <a:pPr>
              <a:defRPr/>
            </a:pPr>
            <a:fld id="{1A6491E0-B5DD-49C6-BE52-4A8820A0FCE0}" type="slidenum">
              <a:rPr lang="sv-SE" altLang="sv-SE" smtClean="0"/>
              <a:pPr>
                <a:defRPr/>
              </a:pPr>
              <a:t>6</a:t>
            </a:fld>
            <a:endParaRPr lang="sv-SE" altLang="sv-SE"/>
          </a:p>
        </p:txBody>
      </p:sp>
    </p:spTree>
    <p:extLst>
      <p:ext uri="{BB962C8B-B14F-4D97-AF65-F5344CB8AC3E}">
        <p14:creationId xmlns:p14="http://schemas.microsoft.com/office/powerpoint/2010/main" val="417258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samtal med bland andra EU-kommissionens jurister som hade skrivit de direktiv som la grunden för de svenska upphandlingslagstiftningarna, kunde Forum konstatera att även om det inte var glasklart så fanns</a:t>
            </a:r>
            <a:r>
              <a:rPr lang="sv-SE" baseline="0" dirty="0" smtClean="0"/>
              <a:t> det ett juridiskt utrymme för partnerskapslösningar. Juristerna uttryckte det som att ”direktiven är glest skrivna” och att meningen med det var ”att möjliggöra en process där syftet med en verksamhet styr och att formen för den är en konsekvens, inte tvärt om”.</a:t>
            </a:r>
          </a:p>
          <a:p>
            <a:endParaRPr lang="sv-SE" baseline="0" dirty="0" smtClean="0"/>
          </a:p>
          <a:p>
            <a:r>
              <a:rPr lang="sv-SE" baseline="0" dirty="0" smtClean="0"/>
              <a:t>I de fortsatta samtalen med juristerna skapades följande lista med kriterier som kommit att återges i ett antal statliga utredningar (Upphandlingsutredningen, Civilsamhällesutredningen, Välfärdsutredningen). Den har kommit att bli en slags checklista för när ett IOP kan vara lämpligt.</a:t>
            </a:r>
            <a:endParaRPr lang="sv-SE" dirty="0"/>
          </a:p>
        </p:txBody>
      </p:sp>
      <p:sp>
        <p:nvSpPr>
          <p:cNvPr id="4" name="Platshållare för bildnummer 3"/>
          <p:cNvSpPr>
            <a:spLocks noGrp="1"/>
          </p:cNvSpPr>
          <p:nvPr>
            <p:ph type="sldNum" sz="quarter" idx="10"/>
          </p:nvPr>
        </p:nvSpPr>
        <p:spPr/>
        <p:txBody>
          <a:bodyPr/>
          <a:lstStyle/>
          <a:p>
            <a:pPr>
              <a:defRPr/>
            </a:pPr>
            <a:fld id="{1A6491E0-B5DD-49C6-BE52-4A8820A0FCE0}" type="slidenum">
              <a:rPr lang="sv-SE" altLang="sv-SE" smtClean="0"/>
              <a:pPr>
                <a:defRPr/>
              </a:pPr>
              <a:t>7</a:t>
            </a:fld>
            <a:endParaRPr lang="sv-SE" altLang="sv-SE"/>
          </a:p>
        </p:txBody>
      </p:sp>
    </p:spTree>
    <p:extLst>
      <p:ext uri="{BB962C8B-B14F-4D97-AF65-F5344CB8AC3E}">
        <p14:creationId xmlns:p14="http://schemas.microsoft.com/office/powerpoint/2010/main" val="3262544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Men den grundläggande frågan som parterna bör ställa sig är om samhällsutmaningen som de vill arbeta med är sådan att det behövs många parters kompetenser/erfarenheter för att kunna</a:t>
            </a:r>
            <a:r>
              <a:rPr lang="sv-SE" baseline="0" dirty="0" smtClean="0"/>
              <a:t> beskriva och arbeta med den effektivt.</a:t>
            </a:r>
            <a:endParaRPr lang="sv-SE" dirty="0"/>
          </a:p>
        </p:txBody>
      </p:sp>
      <p:sp>
        <p:nvSpPr>
          <p:cNvPr id="4" name="Platshållare för bildnummer 3"/>
          <p:cNvSpPr>
            <a:spLocks noGrp="1"/>
          </p:cNvSpPr>
          <p:nvPr>
            <p:ph type="sldNum" sz="quarter" idx="10"/>
          </p:nvPr>
        </p:nvSpPr>
        <p:spPr/>
        <p:txBody>
          <a:bodyPr/>
          <a:lstStyle/>
          <a:p>
            <a:pPr>
              <a:defRPr/>
            </a:pPr>
            <a:fld id="{1A6491E0-B5DD-49C6-BE52-4A8820A0FCE0}" type="slidenum">
              <a:rPr lang="sv-SE" altLang="sv-SE" smtClean="0"/>
              <a:pPr>
                <a:defRPr/>
              </a:pPr>
              <a:t>8</a:t>
            </a:fld>
            <a:endParaRPr lang="sv-SE" altLang="sv-SE"/>
          </a:p>
        </p:txBody>
      </p:sp>
    </p:spTree>
    <p:extLst>
      <p:ext uri="{BB962C8B-B14F-4D97-AF65-F5344CB8AC3E}">
        <p14:creationId xmlns:p14="http://schemas.microsoft.com/office/powerpoint/2010/main" val="2807508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Eftersom det inte finns någon lagstiftning som specifikt definierar vad ett IOP är kan det vara svårt att förstå. Denna beskrivning</a:t>
            </a:r>
            <a:r>
              <a:rPr lang="sv-SE" baseline="0" dirty="0" smtClean="0"/>
              <a:t> är framtagen i samverkan med jurister.</a:t>
            </a:r>
            <a:endParaRPr lang="sv-SE" dirty="0"/>
          </a:p>
        </p:txBody>
      </p:sp>
      <p:sp>
        <p:nvSpPr>
          <p:cNvPr id="4" name="Platshållare för bildnummer 3"/>
          <p:cNvSpPr>
            <a:spLocks noGrp="1"/>
          </p:cNvSpPr>
          <p:nvPr>
            <p:ph type="sldNum" sz="quarter" idx="10"/>
          </p:nvPr>
        </p:nvSpPr>
        <p:spPr/>
        <p:txBody>
          <a:bodyPr/>
          <a:lstStyle/>
          <a:p>
            <a:pPr>
              <a:defRPr/>
            </a:pPr>
            <a:fld id="{1A6491E0-B5DD-49C6-BE52-4A8820A0FCE0}" type="slidenum">
              <a:rPr lang="sv-SE" altLang="sv-SE" smtClean="0"/>
              <a:pPr>
                <a:defRPr/>
              </a:pPr>
              <a:t>9</a:t>
            </a:fld>
            <a:endParaRPr lang="sv-SE" altLang="sv-SE"/>
          </a:p>
        </p:txBody>
      </p:sp>
    </p:spTree>
    <p:extLst>
      <p:ext uri="{BB962C8B-B14F-4D97-AF65-F5344CB8AC3E}">
        <p14:creationId xmlns:p14="http://schemas.microsoft.com/office/powerpoint/2010/main" val="211514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743200"/>
            <a:ext cx="7315200" cy="2895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sv-SE" err="1"/>
              <a:t>Click</a:t>
            </a:r>
            <a:r>
              <a:rPr lang="sv-SE"/>
              <a:t> to </a:t>
            </a:r>
            <a:r>
              <a:rPr lang="sv-SE" err="1"/>
              <a:t>edit</a:t>
            </a:r>
            <a:r>
              <a:rPr lang="sv-SE"/>
              <a:t> Master </a:t>
            </a:r>
            <a:r>
              <a:rPr lang="sv-SE" err="1"/>
              <a:t>subtitle</a:t>
            </a:r>
            <a:r>
              <a:rPr lang="sv-SE"/>
              <a:t> </a:t>
            </a:r>
            <a:r>
              <a:rPr lang="sv-SE" err="1"/>
              <a:t>style</a:t>
            </a:r>
            <a:endParaRPr lang="sv-SE"/>
          </a:p>
        </p:txBody>
      </p:sp>
      <p:sp>
        <p:nvSpPr>
          <p:cNvPr id="7" name="Title Placeholder 1"/>
          <p:cNvSpPr>
            <a:spLocks noGrp="1"/>
          </p:cNvSpPr>
          <p:nvPr>
            <p:ph type="title"/>
          </p:nvPr>
        </p:nvSpPr>
        <p:spPr>
          <a:xfrm>
            <a:off x="914400" y="1676400"/>
            <a:ext cx="7315200" cy="381000"/>
          </a:xfrm>
          <a:prstGeom prst="rect">
            <a:avLst/>
          </a:prstGeom>
        </p:spPr>
        <p:txBody>
          <a:bodyPr rtlCol="0">
            <a:noAutofit/>
          </a:bodyPr>
          <a:lstStyle/>
          <a:p>
            <a:r>
              <a:rPr lang="sv-SE" err="1"/>
              <a:t>Click</a:t>
            </a:r>
            <a:r>
              <a:rPr lang="sv-SE"/>
              <a:t> to </a:t>
            </a:r>
            <a:r>
              <a:rPr lang="sv-SE" err="1"/>
              <a:t>edit</a:t>
            </a:r>
            <a:r>
              <a:rPr lang="sv-SE"/>
              <a:t> Master </a:t>
            </a:r>
            <a:r>
              <a:rPr lang="sv-SE" err="1"/>
              <a:t>title</a:t>
            </a:r>
            <a:r>
              <a:rPr lang="sv-SE"/>
              <a:t> </a:t>
            </a:r>
            <a:r>
              <a:rPr lang="sv-SE" err="1"/>
              <a:t>style</a:t>
            </a:r>
            <a:endParaRPr lang="sv-SE"/>
          </a:p>
        </p:txBody>
      </p:sp>
    </p:spTree>
    <p:extLst>
      <p:ext uri="{BB962C8B-B14F-4D97-AF65-F5344CB8AC3E}">
        <p14:creationId xmlns:p14="http://schemas.microsoft.com/office/powerpoint/2010/main" val="373742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Vertical Text Placeholder 2"/>
          <p:cNvSpPr>
            <a:spLocks noGrp="1"/>
          </p:cNvSpPr>
          <p:nvPr>
            <p:ph type="body" orient="vert" idx="1"/>
          </p:nvPr>
        </p:nvSpPr>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Tree>
    <p:extLst>
      <p:ext uri="{BB962C8B-B14F-4D97-AF65-F5344CB8AC3E}">
        <p14:creationId xmlns:p14="http://schemas.microsoft.com/office/powerpoint/2010/main" val="400489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a:xfrm>
            <a:off x="6858000" y="6607175"/>
            <a:ext cx="2133600" cy="1746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sv-SE"/>
              <a:t>29 April 2010</a:t>
            </a:r>
          </a:p>
        </p:txBody>
      </p:sp>
      <p:sp>
        <p:nvSpPr>
          <p:cNvPr id="5" name="Footer Placeholder 4"/>
          <p:cNvSpPr>
            <a:spLocks noGrp="1"/>
          </p:cNvSpPr>
          <p:nvPr>
            <p:ph type="ftr" sz="quarter" idx="11"/>
          </p:nvPr>
        </p:nvSpPr>
        <p:spPr>
          <a:xfrm>
            <a:off x="128588" y="6607175"/>
            <a:ext cx="2895600" cy="1746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sv-SE"/>
              <a:t>Titel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3EE43DDE-C28C-4675-96EA-7265C9B44E84}" type="slidenum">
              <a:rPr lang="sv-SE" altLang="sv-SE"/>
              <a:pPr>
                <a:defRPr/>
              </a:pPr>
              <a:t>‹#›</a:t>
            </a:fld>
            <a:endParaRPr lang="sv-SE" altLang="sv-SE"/>
          </a:p>
        </p:txBody>
      </p:sp>
    </p:spTree>
    <p:extLst>
      <p:ext uri="{BB962C8B-B14F-4D97-AF65-F5344CB8AC3E}">
        <p14:creationId xmlns:p14="http://schemas.microsoft.com/office/powerpoint/2010/main" val="1412098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cs typeface="Arial" charset="0"/>
              </a:defRPr>
            </a:lvl1pPr>
          </a:lstStyle>
          <a:p>
            <a:pPr>
              <a:defRPr/>
            </a:pPr>
            <a:endParaRPr lang="sv-S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cs typeface="Arial" charset="0"/>
              </a:defRPr>
            </a:lvl1pPr>
          </a:lstStyle>
          <a:p>
            <a:pPr>
              <a:defRPr/>
            </a:pPr>
            <a:endParaRPr lang="sv-S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27926F8-8D09-418D-9C95-71F795441C59}" type="slidenum">
              <a:rPr lang="sv-SE" altLang="sv-SE"/>
              <a:pPr>
                <a:defRPr/>
              </a:pPr>
              <a:t>‹#›</a:t>
            </a:fld>
            <a:endParaRPr lang="sv-SE" altLang="sv-SE"/>
          </a:p>
        </p:txBody>
      </p:sp>
    </p:spTree>
    <p:extLst>
      <p:ext uri="{BB962C8B-B14F-4D97-AF65-F5344CB8AC3E}">
        <p14:creationId xmlns:p14="http://schemas.microsoft.com/office/powerpoint/2010/main" val="225779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idx="1"/>
          </p:nvPr>
        </p:nvSpPr>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Tree>
    <p:extLst>
      <p:ext uri="{BB962C8B-B14F-4D97-AF65-F5344CB8AC3E}">
        <p14:creationId xmlns:p14="http://schemas.microsoft.com/office/powerpoint/2010/main" val="34496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Click to edit Master text styles</a:t>
            </a:r>
          </a:p>
        </p:txBody>
      </p:sp>
      <p:sp>
        <p:nvSpPr>
          <p:cNvPr id="4" name="Date Placeholder 3"/>
          <p:cNvSpPr>
            <a:spLocks noGrp="1"/>
          </p:cNvSpPr>
          <p:nvPr>
            <p:ph type="dt" sz="half" idx="10"/>
          </p:nvPr>
        </p:nvSpPr>
        <p:spPr>
          <a:xfrm>
            <a:off x="6858000" y="6607175"/>
            <a:ext cx="2133600" cy="174625"/>
          </a:xfrm>
          <a:prstGeom prst="rect">
            <a:avLst/>
          </a:prstGeom>
        </p:spPr>
        <p:txBody>
          <a:bodyPr/>
          <a:lstStyle>
            <a:lvl1pPr algn="r" eaLnBrk="1" fontAlgn="auto" hangingPunct="1">
              <a:spcBef>
                <a:spcPts val="0"/>
              </a:spcBef>
              <a:spcAft>
                <a:spcPts val="0"/>
              </a:spcAft>
              <a:defRPr>
                <a:latin typeface="+mn-lt"/>
                <a:cs typeface="+mn-cs"/>
              </a:defRPr>
            </a:lvl1pPr>
          </a:lstStyle>
          <a:p>
            <a:pPr>
              <a:defRPr/>
            </a:pPr>
            <a:r>
              <a:rPr lang="sv-SE"/>
              <a:t>29 April 2010</a:t>
            </a:r>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95BCC50D-CD43-47FD-A93B-51F3C486D8DA}" type="slidenum">
              <a:rPr lang="sv-SE" altLang="sv-SE"/>
              <a:pPr>
                <a:defRPr/>
              </a:pPr>
              <a:t>‹#›</a:t>
            </a:fld>
            <a:endParaRPr lang="sv-SE" altLang="sv-SE"/>
          </a:p>
        </p:txBody>
      </p:sp>
    </p:spTree>
    <p:extLst>
      <p:ext uri="{BB962C8B-B14F-4D97-AF65-F5344CB8AC3E}">
        <p14:creationId xmlns:p14="http://schemas.microsoft.com/office/powerpoint/2010/main" val="103575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Date Placeholder 4"/>
          <p:cNvSpPr>
            <a:spLocks noGrp="1"/>
          </p:cNvSpPr>
          <p:nvPr>
            <p:ph type="dt" sz="half" idx="10"/>
          </p:nvPr>
        </p:nvSpPr>
        <p:spPr>
          <a:xfrm>
            <a:off x="6858000" y="6607175"/>
            <a:ext cx="2133600" cy="174625"/>
          </a:xfrm>
          <a:prstGeom prst="rect">
            <a:avLst/>
          </a:prstGeom>
        </p:spPr>
        <p:txBody>
          <a:bodyPr/>
          <a:lstStyle>
            <a:lvl1pPr algn="r" eaLnBrk="1" fontAlgn="auto" hangingPunct="1">
              <a:spcBef>
                <a:spcPts val="0"/>
              </a:spcBef>
              <a:spcAft>
                <a:spcPts val="0"/>
              </a:spcAft>
              <a:defRPr>
                <a:latin typeface="+mn-lt"/>
                <a:cs typeface="+mn-cs"/>
              </a:defRPr>
            </a:lvl1pPr>
          </a:lstStyle>
          <a:p>
            <a:pPr>
              <a:defRPr/>
            </a:pPr>
            <a:r>
              <a:rPr lang="sv-SE"/>
              <a:t>29 April 2010</a:t>
            </a:r>
          </a:p>
        </p:txBody>
      </p:sp>
      <p:sp>
        <p:nvSpPr>
          <p:cNvPr id="6" name="Footer Placeholder 5"/>
          <p:cNvSpPr>
            <a:spLocks noGrp="1"/>
          </p:cNvSpPr>
          <p:nvPr>
            <p:ph type="ftr" sz="quarter" idx="11"/>
          </p:nvPr>
        </p:nvSpPr>
        <p:spPr>
          <a:xfrm>
            <a:off x="128588" y="6607175"/>
            <a:ext cx="2895600" cy="1746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sv-SE"/>
              <a:t>Titel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671AF0DA-AF6D-411B-81C3-CBCD9BD680F2}" type="slidenum">
              <a:rPr lang="sv-SE" altLang="sv-SE"/>
              <a:pPr>
                <a:defRPr/>
              </a:pPr>
              <a:t>‹#›</a:t>
            </a:fld>
            <a:endParaRPr lang="sv-SE" altLang="sv-SE"/>
          </a:p>
        </p:txBody>
      </p:sp>
    </p:spTree>
    <p:extLst>
      <p:ext uri="{BB962C8B-B14F-4D97-AF65-F5344CB8AC3E}">
        <p14:creationId xmlns:p14="http://schemas.microsoft.com/office/powerpoint/2010/main" val="33759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7" name="Date Placeholder 6"/>
          <p:cNvSpPr>
            <a:spLocks noGrp="1"/>
          </p:cNvSpPr>
          <p:nvPr>
            <p:ph type="dt" sz="half" idx="10"/>
          </p:nvPr>
        </p:nvSpPr>
        <p:spPr>
          <a:xfrm>
            <a:off x="6858000" y="6607175"/>
            <a:ext cx="2133600" cy="1746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sv-SE"/>
              <a:t>29 April 2010</a:t>
            </a:r>
          </a:p>
        </p:txBody>
      </p:sp>
      <p:sp>
        <p:nvSpPr>
          <p:cNvPr id="8" name="Footer Placeholder 7"/>
          <p:cNvSpPr>
            <a:spLocks noGrp="1"/>
          </p:cNvSpPr>
          <p:nvPr>
            <p:ph type="ftr" sz="quarter" idx="11"/>
          </p:nvPr>
        </p:nvSpPr>
        <p:spPr>
          <a:xfrm>
            <a:off x="128588" y="6607175"/>
            <a:ext cx="2895600" cy="1746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sv-SE"/>
              <a:t>Titel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A1D1A269-4BD6-4135-97B6-821FBD08B095}" type="slidenum">
              <a:rPr lang="sv-SE" altLang="sv-SE"/>
              <a:pPr>
                <a:defRPr/>
              </a:pPr>
              <a:t>‹#›</a:t>
            </a:fld>
            <a:endParaRPr lang="sv-SE" altLang="sv-SE"/>
          </a:p>
        </p:txBody>
      </p:sp>
    </p:spTree>
    <p:extLst>
      <p:ext uri="{BB962C8B-B14F-4D97-AF65-F5344CB8AC3E}">
        <p14:creationId xmlns:p14="http://schemas.microsoft.com/office/powerpoint/2010/main" val="362823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Date Placeholder 2"/>
          <p:cNvSpPr>
            <a:spLocks noGrp="1"/>
          </p:cNvSpPr>
          <p:nvPr>
            <p:ph type="dt" sz="half" idx="10"/>
          </p:nvPr>
        </p:nvSpPr>
        <p:spPr>
          <a:xfrm>
            <a:off x="6858000" y="6607175"/>
            <a:ext cx="2133600" cy="1746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sv-SE"/>
              <a:t>29 April 2010</a:t>
            </a:r>
          </a:p>
        </p:txBody>
      </p:sp>
      <p:sp>
        <p:nvSpPr>
          <p:cNvPr id="4" name="Footer Placeholder 3"/>
          <p:cNvSpPr>
            <a:spLocks noGrp="1"/>
          </p:cNvSpPr>
          <p:nvPr>
            <p:ph type="ftr" sz="quarter" idx="11"/>
          </p:nvPr>
        </p:nvSpPr>
        <p:spPr>
          <a:xfrm>
            <a:off x="128588" y="6607175"/>
            <a:ext cx="2895600" cy="1746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sv-SE"/>
              <a:t>Titel</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8724065-EA86-417E-8487-20C199AF382D}" type="slidenum">
              <a:rPr lang="sv-SE" altLang="sv-SE"/>
              <a:pPr>
                <a:defRPr/>
              </a:pPr>
              <a:t>‹#›</a:t>
            </a:fld>
            <a:endParaRPr lang="sv-SE" altLang="sv-SE"/>
          </a:p>
        </p:txBody>
      </p:sp>
    </p:spTree>
    <p:extLst>
      <p:ext uri="{BB962C8B-B14F-4D97-AF65-F5344CB8AC3E}">
        <p14:creationId xmlns:p14="http://schemas.microsoft.com/office/powerpoint/2010/main" val="265171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0" y="6607175"/>
            <a:ext cx="2133600" cy="1746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sv-SE"/>
              <a:t>29 April 2010</a:t>
            </a:r>
          </a:p>
        </p:txBody>
      </p:sp>
      <p:sp>
        <p:nvSpPr>
          <p:cNvPr id="3" name="Footer Placeholder 2"/>
          <p:cNvSpPr>
            <a:spLocks noGrp="1"/>
          </p:cNvSpPr>
          <p:nvPr>
            <p:ph type="ftr" sz="quarter" idx="11"/>
          </p:nvPr>
        </p:nvSpPr>
        <p:spPr>
          <a:xfrm>
            <a:off x="128588" y="6607175"/>
            <a:ext cx="2895600" cy="1746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sv-SE"/>
              <a:t>Titel</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119C2386-9FC4-47B9-9E27-0E1734875124}" type="slidenum">
              <a:rPr lang="sv-SE" altLang="sv-SE"/>
              <a:pPr>
                <a:defRPr/>
              </a:pPr>
              <a:t>‹#›</a:t>
            </a:fld>
            <a:endParaRPr lang="sv-SE" altLang="sv-SE"/>
          </a:p>
        </p:txBody>
      </p:sp>
    </p:spTree>
    <p:extLst>
      <p:ext uri="{BB962C8B-B14F-4D97-AF65-F5344CB8AC3E}">
        <p14:creationId xmlns:p14="http://schemas.microsoft.com/office/powerpoint/2010/main" val="865847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Click to edit Master text styles</a:t>
            </a:r>
          </a:p>
        </p:txBody>
      </p:sp>
      <p:sp>
        <p:nvSpPr>
          <p:cNvPr id="5" name="Date Placeholder 4"/>
          <p:cNvSpPr>
            <a:spLocks noGrp="1"/>
          </p:cNvSpPr>
          <p:nvPr>
            <p:ph type="dt" sz="half" idx="10"/>
          </p:nvPr>
        </p:nvSpPr>
        <p:spPr>
          <a:xfrm>
            <a:off x="6858000" y="6607175"/>
            <a:ext cx="2133600" cy="1746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sv-SE"/>
              <a:t>29 April 2010</a:t>
            </a:r>
          </a:p>
        </p:txBody>
      </p:sp>
      <p:sp>
        <p:nvSpPr>
          <p:cNvPr id="6" name="Footer Placeholder 5"/>
          <p:cNvSpPr>
            <a:spLocks noGrp="1"/>
          </p:cNvSpPr>
          <p:nvPr>
            <p:ph type="ftr" sz="quarter" idx="11"/>
          </p:nvPr>
        </p:nvSpPr>
        <p:spPr>
          <a:xfrm>
            <a:off x="128588" y="6607175"/>
            <a:ext cx="2895600" cy="1746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sv-SE"/>
              <a:t>Titel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379F2ED5-04CB-4319-BF0B-B5E15D4919E2}" type="slidenum">
              <a:rPr lang="sv-SE" altLang="sv-SE"/>
              <a:pPr>
                <a:defRPr/>
              </a:pPr>
              <a:t>‹#›</a:t>
            </a:fld>
            <a:endParaRPr lang="sv-SE" altLang="sv-SE"/>
          </a:p>
        </p:txBody>
      </p:sp>
    </p:spTree>
    <p:extLst>
      <p:ext uri="{BB962C8B-B14F-4D97-AF65-F5344CB8AC3E}">
        <p14:creationId xmlns:p14="http://schemas.microsoft.com/office/powerpoint/2010/main" val="2225349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Click to edit Master text styles</a:t>
            </a:r>
          </a:p>
        </p:txBody>
      </p:sp>
      <p:sp>
        <p:nvSpPr>
          <p:cNvPr id="5" name="Date Placeholder 4"/>
          <p:cNvSpPr>
            <a:spLocks noGrp="1"/>
          </p:cNvSpPr>
          <p:nvPr>
            <p:ph type="dt" sz="half" idx="10"/>
          </p:nvPr>
        </p:nvSpPr>
        <p:spPr>
          <a:xfrm>
            <a:off x="6858000" y="6607175"/>
            <a:ext cx="2133600" cy="1746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sv-SE"/>
              <a:t>29 April 2010</a:t>
            </a:r>
          </a:p>
        </p:txBody>
      </p:sp>
      <p:sp>
        <p:nvSpPr>
          <p:cNvPr id="6" name="Footer Placeholder 5"/>
          <p:cNvSpPr>
            <a:spLocks noGrp="1"/>
          </p:cNvSpPr>
          <p:nvPr>
            <p:ph type="ftr" sz="quarter" idx="11"/>
          </p:nvPr>
        </p:nvSpPr>
        <p:spPr>
          <a:xfrm>
            <a:off x="128588" y="6607175"/>
            <a:ext cx="2895600" cy="1746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sv-SE"/>
              <a:t>Titel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D55F647-ED80-4893-8C7B-9B70C2DDBBB1}" type="slidenum">
              <a:rPr lang="sv-SE" altLang="sv-SE"/>
              <a:pPr>
                <a:defRPr/>
              </a:pPr>
              <a:t>‹#›</a:t>
            </a:fld>
            <a:endParaRPr lang="sv-SE" altLang="sv-SE"/>
          </a:p>
        </p:txBody>
      </p:sp>
    </p:spTree>
    <p:extLst>
      <p:ext uri="{BB962C8B-B14F-4D97-AF65-F5344CB8AC3E}">
        <p14:creationId xmlns:p14="http://schemas.microsoft.com/office/powerpoint/2010/main" val="1670015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1225" y="838200"/>
            <a:ext cx="7315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sv-SE" altLang="sv-SE"/>
              <a:t>Click to edit Master title style</a:t>
            </a:r>
          </a:p>
        </p:txBody>
      </p:sp>
      <p:sp>
        <p:nvSpPr>
          <p:cNvPr id="1027" name="Text Placeholder 2"/>
          <p:cNvSpPr>
            <a:spLocks noGrp="1"/>
          </p:cNvSpPr>
          <p:nvPr>
            <p:ph type="body" idx="1"/>
          </p:nvPr>
        </p:nvSpPr>
        <p:spPr bwMode="auto">
          <a:xfrm>
            <a:off x="914400" y="2133600"/>
            <a:ext cx="73152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a:t>Click to edit Master text styles</a:t>
            </a:r>
          </a:p>
          <a:p>
            <a:pPr lvl="1"/>
            <a:r>
              <a:rPr lang="sv-SE" altLang="sv-SE"/>
              <a:t>Second level</a:t>
            </a:r>
          </a:p>
          <a:p>
            <a:pPr lvl="2"/>
            <a:r>
              <a:rPr lang="sv-SE" altLang="sv-SE"/>
              <a:t>Third level</a:t>
            </a:r>
          </a:p>
          <a:p>
            <a:pPr lvl="3"/>
            <a:r>
              <a:rPr lang="sv-SE" altLang="sv-SE"/>
              <a:t>Fourth level</a:t>
            </a:r>
          </a:p>
          <a:p>
            <a:pPr lvl="4"/>
            <a:r>
              <a:rPr lang="sv-SE" altLang="sv-SE"/>
              <a:t>Fifth level</a:t>
            </a:r>
          </a:p>
        </p:txBody>
      </p:sp>
      <p:pic>
        <p:nvPicPr>
          <p:cNvPr id="1028" name="Picture 6" descr="forum_logo_fel.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28588" y="130175"/>
            <a:ext cx="139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forum_orange_board.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6362700"/>
            <a:ext cx="9448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34" r:id="rId1"/>
    <p:sldLayoutId id="2147486035" r:id="rId2"/>
    <p:sldLayoutId id="2147486037" r:id="rId3"/>
    <p:sldLayoutId id="2147486038" r:id="rId4"/>
    <p:sldLayoutId id="2147486039" r:id="rId5"/>
    <p:sldLayoutId id="2147486040" r:id="rId6"/>
    <p:sldLayoutId id="2147486041" r:id="rId7"/>
    <p:sldLayoutId id="2147486042" r:id="rId8"/>
    <p:sldLayoutId id="2147486043" r:id="rId9"/>
    <p:sldLayoutId id="2147486036" r:id="rId10"/>
    <p:sldLayoutId id="2147486044" r:id="rId11"/>
    <p:sldLayoutId id="2147486045" r:id="rId12"/>
  </p:sldLayoutIdLst>
  <p:hf sldNum="0" hdr="0" ftr="0" dt="0"/>
  <p:txStyles>
    <p:titleStyle>
      <a:lvl1pPr algn="l" defTabSz="457200" rtl="0" eaLnBrk="0" fontAlgn="base" hangingPunct="0">
        <a:spcBef>
          <a:spcPct val="0"/>
        </a:spcBef>
        <a:spcAft>
          <a:spcPct val="0"/>
        </a:spcAft>
        <a:defRPr sz="2800" kern="1200">
          <a:solidFill>
            <a:schemeClr val="accent1"/>
          </a:solidFill>
          <a:latin typeface="Charter ITC Std Black"/>
          <a:ea typeface="+mj-ea"/>
          <a:cs typeface="+mj-cs"/>
        </a:defRPr>
      </a:lvl1pPr>
      <a:lvl2pPr algn="l" defTabSz="457200" rtl="0" eaLnBrk="0" fontAlgn="base" hangingPunct="0">
        <a:spcBef>
          <a:spcPct val="0"/>
        </a:spcBef>
        <a:spcAft>
          <a:spcPct val="0"/>
        </a:spcAft>
        <a:defRPr sz="2800">
          <a:solidFill>
            <a:schemeClr val="accent1"/>
          </a:solidFill>
          <a:latin typeface="Charter ITC Std Black" pitchFamily="18" charset="0"/>
        </a:defRPr>
      </a:lvl2pPr>
      <a:lvl3pPr algn="l" defTabSz="457200" rtl="0" eaLnBrk="0" fontAlgn="base" hangingPunct="0">
        <a:spcBef>
          <a:spcPct val="0"/>
        </a:spcBef>
        <a:spcAft>
          <a:spcPct val="0"/>
        </a:spcAft>
        <a:defRPr sz="2800">
          <a:solidFill>
            <a:schemeClr val="accent1"/>
          </a:solidFill>
          <a:latin typeface="Charter ITC Std Black" pitchFamily="18" charset="0"/>
        </a:defRPr>
      </a:lvl3pPr>
      <a:lvl4pPr algn="l" defTabSz="457200" rtl="0" eaLnBrk="0" fontAlgn="base" hangingPunct="0">
        <a:spcBef>
          <a:spcPct val="0"/>
        </a:spcBef>
        <a:spcAft>
          <a:spcPct val="0"/>
        </a:spcAft>
        <a:defRPr sz="2800">
          <a:solidFill>
            <a:schemeClr val="accent1"/>
          </a:solidFill>
          <a:latin typeface="Charter ITC Std Black" pitchFamily="18" charset="0"/>
        </a:defRPr>
      </a:lvl4pPr>
      <a:lvl5pPr algn="l" defTabSz="457200" rtl="0" eaLnBrk="0" fontAlgn="base" hangingPunct="0">
        <a:spcBef>
          <a:spcPct val="0"/>
        </a:spcBef>
        <a:spcAft>
          <a:spcPct val="0"/>
        </a:spcAft>
        <a:defRPr sz="2800">
          <a:solidFill>
            <a:schemeClr val="accent1"/>
          </a:solidFill>
          <a:latin typeface="Charter ITC Std Black" pitchFamily="18" charset="0"/>
        </a:defRPr>
      </a:lvl5pPr>
      <a:lvl6pPr marL="457200" algn="l" defTabSz="457200" rtl="0" fontAlgn="base">
        <a:spcBef>
          <a:spcPct val="0"/>
        </a:spcBef>
        <a:spcAft>
          <a:spcPct val="0"/>
        </a:spcAft>
        <a:defRPr sz="2800">
          <a:solidFill>
            <a:schemeClr val="accent1"/>
          </a:solidFill>
          <a:latin typeface="Charter ITC Std Black" pitchFamily="18" charset="0"/>
        </a:defRPr>
      </a:lvl6pPr>
      <a:lvl7pPr marL="914400" algn="l" defTabSz="457200" rtl="0" fontAlgn="base">
        <a:spcBef>
          <a:spcPct val="0"/>
        </a:spcBef>
        <a:spcAft>
          <a:spcPct val="0"/>
        </a:spcAft>
        <a:defRPr sz="2800">
          <a:solidFill>
            <a:schemeClr val="accent1"/>
          </a:solidFill>
          <a:latin typeface="Charter ITC Std Black" pitchFamily="18" charset="0"/>
        </a:defRPr>
      </a:lvl7pPr>
      <a:lvl8pPr marL="1371600" algn="l" defTabSz="457200" rtl="0" fontAlgn="base">
        <a:spcBef>
          <a:spcPct val="0"/>
        </a:spcBef>
        <a:spcAft>
          <a:spcPct val="0"/>
        </a:spcAft>
        <a:defRPr sz="2800">
          <a:solidFill>
            <a:schemeClr val="accent1"/>
          </a:solidFill>
          <a:latin typeface="Charter ITC Std Black" pitchFamily="18" charset="0"/>
        </a:defRPr>
      </a:lvl8pPr>
      <a:lvl9pPr marL="1828800" algn="l" defTabSz="457200" rtl="0" fontAlgn="base">
        <a:spcBef>
          <a:spcPct val="0"/>
        </a:spcBef>
        <a:spcAft>
          <a:spcPct val="0"/>
        </a:spcAft>
        <a:defRPr sz="2800">
          <a:solidFill>
            <a:schemeClr val="accent1"/>
          </a:solidFill>
          <a:latin typeface="Charter ITC Std Black" pitchFamily="18" charset="0"/>
        </a:defRPr>
      </a:lvl9pPr>
    </p:titleStyle>
    <p:bodyStyle>
      <a:lvl1pPr marL="358775" indent="-358775" algn="l" defTabSz="457200" rtl="0" eaLnBrk="0" fontAlgn="base" hangingPunct="0">
        <a:spcBef>
          <a:spcPct val="20000"/>
        </a:spcBef>
        <a:spcAft>
          <a:spcPct val="0"/>
        </a:spcAft>
        <a:buSzPct val="100000"/>
        <a:buBlip>
          <a:blip r:embed="rId16"/>
        </a:buBlip>
        <a:tabLst>
          <a:tab pos="812800" algn="l"/>
        </a:tabLst>
        <a:defRPr sz="2800" kern="1200">
          <a:solidFill>
            <a:schemeClr val="tx1"/>
          </a:solidFill>
          <a:latin typeface="Charter ITC Std"/>
          <a:ea typeface="+mn-ea"/>
          <a:cs typeface="+mn-cs"/>
        </a:defRPr>
      </a:lvl1pPr>
      <a:lvl2pPr marL="719138" indent="-323850" algn="l" defTabSz="457200" rtl="0" eaLnBrk="0" fontAlgn="base" hangingPunct="0">
        <a:spcBef>
          <a:spcPct val="20000"/>
        </a:spcBef>
        <a:spcAft>
          <a:spcPct val="0"/>
        </a:spcAft>
        <a:buSzPct val="100000"/>
        <a:buBlip>
          <a:blip r:embed="rId16"/>
        </a:buBlip>
        <a:defRPr sz="2500" kern="1200">
          <a:solidFill>
            <a:schemeClr val="tx1"/>
          </a:solidFill>
          <a:latin typeface="Charter ITC Std"/>
          <a:ea typeface="+mn-ea"/>
          <a:cs typeface="+mn-cs"/>
        </a:defRPr>
      </a:lvl2pPr>
      <a:lvl3pPr marL="1042988" indent="-287338" algn="l" defTabSz="457200" rtl="0" eaLnBrk="0" fontAlgn="base" hangingPunct="0">
        <a:spcBef>
          <a:spcPct val="20000"/>
        </a:spcBef>
        <a:spcAft>
          <a:spcPct val="0"/>
        </a:spcAft>
        <a:buSzPct val="100000"/>
        <a:buBlip>
          <a:blip r:embed="rId16"/>
        </a:buBlip>
        <a:defRPr sz="2100" kern="1200">
          <a:solidFill>
            <a:schemeClr val="tx1"/>
          </a:solidFill>
          <a:latin typeface="Charter ITC Std"/>
          <a:ea typeface="+mn-ea"/>
          <a:cs typeface="+mn-cs"/>
        </a:defRPr>
      </a:lvl3pPr>
      <a:lvl4pPr marL="1331913" indent="-250825" algn="l" defTabSz="457200" rtl="0" eaLnBrk="0" fontAlgn="base" hangingPunct="0">
        <a:spcBef>
          <a:spcPct val="20000"/>
        </a:spcBef>
        <a:spcAft>
          <a:spcPct val="0"/>
        </a:spcAft>
        <a:buSzPct val="100000"/>
        <a:buBlip>
          <a:blip r:embed="rId16"/>
        </a:buBlip>
        <a:defRPr kern="1200">
          <a:solidFill>
            <a:schemeClr val="tx1"/>
          </a:solidFill>
          <a:latin typeface="Charter ITC Std"/>
          <a:ea typeface="+mn-ea"/>
          <a:cs typeface="+mn-cs"/>
        </a:defRPr>
      </a:lvl4pPr>
      <a:lvl5pPr marL="1536700" indent="-196850" algn="l" defTabSz="457200" rtl="0" eaLnBrk="0" fontAlgn="base" hangingPunct="0">
        <a:spcBef>
          <a:spcPct val="20000"/>
        </a:spcBef>
        <a:spcAft>
          <a:spcPct val="0"/>
        </a:spcAft>
        <a:buSzPct val="100000"/>
        <a:buBlip>
          <a:blip r:embed="rId16"/>
        </a:buBlip>
        <a:defRPr sz="1400" kern="1200">
          <a:solidFill>
            <a:schemeClr val="tx1"/>
          </a:solidFill>
          <a:latin typeface="Charter ITC St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5.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18" Type="http://schemas.openxmlformats.org/officeDocument/2006/relationships/image" Target="../media/image59.jpeg"/><Relationship Id="rId26" Type="http://schemas.openxmlformats.org/officeDocument/2006/relationships/image" Target="../media/image67.jpeg"/><Relationship Id="rId39" Type="http://schemas.openxmlformats.org/officeDocument/2006/relationships/image" Target="../media/image80.jpeg"/><Relationship Id="rId3" Type="http://schemas.openxmlformats.org/officeDocument/2006/relationships/image" Target="../media/image46.jpeg"/><Relationship Id="rId21" Type="http://schemas.openxmlformats.org/officeDocument/2006/relationships/image" Target="../media/image62.jpeg"/><Relationship Id="rId34" Type="http://schemas.openxmlformats.org/officeDocument/2006/relationships/image" Target="../media/image75.jpeg"/><Relationship Id="rId42" Type="http://schemas.openxmlformats.org/officeDocument/2006/relationships/image" Target="../media/image83.jpeg"/><Relationship Id="rId7" Type="http://schemas.openxmlformats.org/officeDocument/2006/relationships/image" Target="../media/image3.jpeg"/><Relationship Id="rId12" Type="http://schemas.openxmlformats.org/officeDocument/2006/relationships/image" Target="../media/image53.jpeg"/><Relationship Id="rId17" Type="http://schemas.openxmlformats.org/officeDocument/2006/relationships/image" Target="../media/image58.jpeg"/><Relationship Id="rId25" Type="http://schemas.openxmlformats.org/officeDocument/2006/relationships/image" Target="../media/image66.jpeg"/><Relationship Id="rId33" Type="http://schemas.openxmlformats.org/officeDocument/2006/relationships/image" Target="../media/image74.jpeg"/><Relationship Id="rId38" Type="http://schemas.openxmlformats.org/officeDocument/2006/relationships/image" Target="../media/image79.jpeg"/><Relationship Id="rId46" Type="http://schemas.openxmlformats.org/officeDocument/2006/relationships/image" Target="../media/image87.jpeg"/><Relationship Id="rId2" Type="http://schemas.openxmlformats.org/officeDocument/2006/relationships/notesSlide" Target="../notesSlides/notesSlide11.xml"/><Relationship Id="rId16" Type="http://schemas.openxmlformats.org/officeDocument/2006/relationships/image" Target="../media/image57.jpeg"/><Relationship Id="rId20" Type="http://schemas.openxmlformats.org/officeDocument/2006/relationships/image" Target="../media/image61.jpeg"/><Relationship Id="rId29" Type="http://schemas.openxmlformats.org/officeDocument/2006/relationships/image" Target="../media/image70.jpeg"/><Relationship Id="rId41" Type="http://schemas.openxmlformats.org/officeDocument/2006/relationships/image" Target="../media/image82.jpeg"/><Relationship Id="rId1" Type="http://schemas.openxmlformats.org/officeDocument/2006/relationships/slideLayout" Target="../slideLayouts/slideLayout12.xml"/><Relationship Id="rId6" Type="http://schemas.openxmlformats.org/officeDocument/2006/relationships/image" Target="../media/image32.jpeg"/><Relationship Id="rId11" Type="http://schemas.openxmlformats.org/officeDocument/2006/relationships/image" Target="../media/image52.jpeg"/><Relationship Id="rId24" Type="http://schemas.openxmlformats.org/officeDocument/2006/relationships/image" Target="../media/image65.jpeg"/><Relationship Id="rId32" Type="http://schemas.openxmlformats.org/officeDocument/2006/relationships/image" Target="../media/image73.jpeg"/><Relationship Id="rId37" Type="http://schemas.openxmlformats.org/officeDocument/2006/relationships/image" Target="../media/image78.jpeg"/><Relationship Id="rId40" Type="http://schemas.openxmlformats.org/officeDocument/2006/relationships/image" Target="../media/image81.jpeg"/><Relationship Id="rId45" Type="http://schemas.openxmlformats.org/officeDocument/2006/relationships/image" Target="../media/image86.jpeg"/><Relationship Id="rId5" Type="http://schemas.openxmlformats.org/officeDocument/2006/relationships/image" Target="../media/image48.jpeg"/><Relationship Id="rId15" Type="http://schemas.openxmlformats.org/officeDocument/2006/relationships/image" Target="../media/image56.jpeg"/><Relationship Id="rId23" Type="http://schemas.openxmlformats.org/officeDocument/2006/relationships/image" Target="../media/image64.jpeg"/><Relationship Id="rId28" Type="http://schemas.openxmlformats.org/officeDocument/2006/relationships/image" Target="../media/image69.jpeg"/><Relationship Id="rId36" Type="http://schemas.openxmlformats.org/officeDocument/2006/relationships/image" Target="../media/image77.jpeg"/><Relationship Id="rId10" Type="http://schemas.openxmlformats.org/officeDocument/2006/relationships/image" Target="../media/image51.jpeg"/><Relationship Id="rId19" Type="http://schemas.openxmlformats.org/officeDocument/2006/relationships/image" Target="../media/image60.jpeg"/><Relationship Id="rId31" Type="http://schemas.openxmlformats.org/officeDocument/2006/relationships/image" Target="../media/image72.jpeg"/><Relationship Id="rId44" Type="http://schemas.openxmlformats.org/officeDocument/2006/relationships/image" Target="../media/image85.jpeg"/><Relationship Id="rId4" Type="http://schemas.openxmlformats.org/officeDocument/2006/relationships/image" Target="../media/image47.jpeg"/><Relationship Id="rId9" Type="http://schemas.openxmlformats.org/officeDocument/2006/relationships/image" Target="../media/image50.jpeg"/><Relationship Id="rId14" Type="http://schemas.openxmlformats.org/officeDocument/2006/relationships/image" Target="../media/image55.jpeg"/><Relationship Id="rId22" Type="http://schemas.openxmlformats.org/officeDocument/2006/relationships/image" Target="../media/image63.jpeg"/><Relationship Id="rId27" Type="http://schemas.openxmlformats.org/officeDocument/2006/relationships/image" Target="../media/image68.jpeg"/><Relationship Id="rId30" Type="http://schemas.openxmlformats.org/officeDocument/2006/relationships/image" Target="../media/image71.jpeg"/><Relationship Id="rId35" Type="http://schemas.openxmlformats.org/officeDocument/2006/relationships/image" Target="../media/image76.jpeg"/><Relationship Id="rId43" Type="http://schemas.openxmlformats.org/officeDocument/2006/relationships/image" Target="../media/image8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8.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png"/><Relationship Id="rId39" Type="http://schemas.openxmlformats.org/officeDocument/2006/relationships/image" Target="../media/image40.jpeg"/><Relationship Id="rId3" Type="http://schemas.openxmlformats.org/officeDocument/2006/relationships/image" Target="../media/image4.jpeg"/><Relationship Id="rId21" Type="http://schemas.openxmlformats.org/officeDocument/2006/relationships/image" Target="../media/image22.jpeg"/><Relationship Id="rId34" Type="http://schemas.openxmlformats.org/officeDocument/2006/relationships/image" Target="../media/image35.jpe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jpeg"/><Relationship Id="rId38" Type="http://schemas.openxmlformats.org/officeDocument/2006/relationships/image" Target="../media/image39.jpe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image" Target="../media/image25.jpeg"/><Relationship Id="rId32" Type="http://schemas.openxmlformats.org/officeDocument/2006/relationships/image" Target="../media/image33.jpeg"/><Relationship Id="rId37" Type="http://schemas.openxmlformats.org/officeDocument/2006/relationships/image" Target="../media/image38.jpeg"/><Relationship Id="rId40" Type="http://schemas.openxmlformats.org/officeDocument/2006/relationships/image" Target="../media/image41.jp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jpe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eg"/><Relationship Id="rId30" Type="http://schemas.openxmlformats.org/officeDocument/2006/relationships/image" Target="../media/image31.png"/><Relationship Id="rId35"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whenyouworkincivilsamhallet.tumblr.com/post/61486561578/when-we-do-things-together-its-more-fun"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44.emf"/><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forum_orange_boa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7350"/>
            <a:ext cx="9448800"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914400" y="1161315"/>
            <a:ext cx="8229600" cy="4165541"/>
          </a:xfrm>
        </p:spPr>
        <p:txBody>
          <a:bodyPr rtlCol="0" anchor="t">
            <a:noAutofit/>
          </a:bodyPr>
          <a:lstStyle/>
          <a:p>
            <a:pPr>
              <a:defRPr/>
            </a:pPr>
            <a:r>
              <a:rPr lang="sv-SE" sz="4000" spc="-150" dirty="0">
                <a:solidFill>
                  <a:schemeClr val="bg1"/>
                </a:solidFill>
              </a:rPr>
              <a:t>––– </a:t>
            </a:r>
            <a:r>
              <a:rPr lang="sv-SE" sz="4000" spc="-150" dirty="0" smtClean="0">
                <a:solidFill>
                  <a:schemeClr val="bg1"/>
                </a:solidFill>
              </a:rPr>
              <a:t>Idéburet offentligt partnerskap</a:t>
            </a:r>
            <a:r>
              <a:rPr lang="sv-SE" sz="4000" spc="-150" dirty="0">
                <a:solidFill>
                  <a:schemeClr val="bg1"/>
                </a:solidFill>
              </a:rPr>
              <a:t/>
            </a:r>
            <a:br>
              <a:rPr lang="sv-SE" sz="4000" spc="-150" dirty="0">
                <a:solidFill>
                  <a:schemeClr val="bg1"/>
                </a:solidFill>
              </a:rPr>
            </a:br>
            <a:r>
              <a:rPr lang="sv-SE" dirty="0">
                <a:solidFill>
                  <a:schemeClr val="tx1"/>
                </a:solidFill>
              </a:rPr>
              <a:t/>
            </a:r>
            <a:br>
              <a:rPr lang="sv-SE" dirty="0">
                <a:solidFill>
                  <a:schemeClr val="tx1"/>
                </a:solidFill>
              </a:rPr>
            </a:br>
            <a:r>
              <a:rPr lang="sv-SE" dirty="0">
                <a:solidFill>
                  <a:schemeClr val="tx1"/>
                </a:solidFill>
              </a:rPr>
              <a:t>- </a:t>
            </a:r>
            <a:r>
              <a:rPr lang="sv-SE" dirty="0" smtClean="0">
                <a:solidFill>
                  <a:schemeClr val="tx1"/>
                </a:solidFill>
              </a:rPr>
              <a:t>Framväxt och identitet</a:t>
            </a:r>
            <a:r>
              <a:rPr lang="sv-SE" dirty="0">
                <a:solidFill>
                  <a:schemeClr val="tx1"/>
                </a:solidFill>
              </a:rPr>
              <a:t/>
            </a:r>
            <a:br>
              <a:rPr lang="sv-SE" dirty="0">
                <a:solidFill>
                  <a:schemeClr val="tx1"/>
                </a:solidFill>
              </a:rPr>
            </a:br>
            <a:r>
              <a:rPr lang="sv-SE" dirty="0" smtClean="0">
                <a:solidFill>
                  <a:schemeClr val="bg1"/>
                </a:solidFill>
              </a:rPr>
              <a:t> </a:t>
            </a:r>
            <a:r>
              <a:rPr lang="sv-SE" dirty="0">
                <a:solidFill>
                  <a:schemeClr val="tx1"/>
                </a:solidFill>
              </a:rPr>
              <a:t/>
            </a:r>
            <a:br>
              <a:rPr lang="sv-SE" dirty="0">
                <a:solidFill>
                  <a:schemeClr val="tx1"/>
                </a:solidFill>
              </a:rPr>
            </a:br>
            <a:r>
              <a:rPr lang="sv-SE" dirty="0">
                <a:solidFill>
                  <a:schemeClr val="tx1"/>
                </a:solidFill>
              </a:rPr>
              <a:t/>
            </a:r>
            <a:br>
              <a:rPr lang="sv-SE" dirty="0">
                <a:solidFill>
                  <a:schemeClr val="tx1"/>
                </a:solidFill>
              </a:rPr>
            </a:br>
            <a:r>
              <a:rPr lang="sv-SE" dirty="0">
                <a:solidFill>
                  <a:schemeClr val="tx1"/>
                </a:solidFill>
              </a:rPr>
              <a:t>Ludvig Sandberg</a:t>
            </a:r>
            <a:br>
              <a:rPr lang="sv-SE" dirty="0">
                <a:solidFill>
                  <a:schemeClr val="tx1"/>
                </a:solidFill>
              </a:rPr>
            </a:br>
            <a:r>
              <a:rPr lang="sv-SE" spc="-150" dirty="0">
                <a:solidFill>
                  <a:schemeClr val="bg1"/>
                </a:solidFill>
              </a:rPr>
              <a:t/>
            </a:r>
            <a:br>
              <a:rPr lang="sv-SE" spc="-150" dirty="0">
                <a:solidFill>
                  <a:schemeClr val="bg1"/>
                </a:solidFill>
              </a:rPr>
            </a:br>
            <a:r>
              <a:rPr lang="sv-SE" spc="-150" dirty="0">
                <a:solidFill>
                  <a:schemeClr val="bg1"/>
                </a:solidFill>
              </a:rPr>
              <a:t/>
            </a:r>
            <a:br>
              <a:rPr lang="sv-SE" spc="-150" dirty="0">
                <a:solidFill>
                  <a:schemeClr val="bg1"/>
                </a:solidFill>
              </a:rPr>
            </a:br>
            <a:r>
              <a:rPr lang="sv-SE" spc="-150" dirty="0">
                <a:solidFill>
                  <a:schemeClr val="bg1"/>
                </a:solidFill>
              </a:rPr>
              <a:t/>
            </a:r>
            <a:br>
              <a:rPr lang="sv-SE" spc="-150" dirty="0">
                <a:solidFill>
                  <a:schemeClr val="bg1"/>
                </a:solidFill>
              </a:rPr>
            </a:br>
            <a:r>
              <a:rPr lang="sv-SE" sz="6000" spc="-150" dirty="0">
                <a:solidFill>
                  <a:schemeClr val="bg1"/>
                </a:solidFill>
              </a:rPr>
              <a:t/>
            </a:r>
            <a:br>
              <a:rPr lang="sv-SE" sz="6000" spc="-150" dirty="0">
                <a:solidFill>
                  <a:schemeClr val="bg1"/>
                </a:solidFill>
              </a:rPr>
            </a:br>
            <a:r>
              <a:rPr lang="sv-SE" sz="6000" spc="-150" dirty="0">
                <a:solidFill>
                  <a:schemeClr val="bg1"/>
                </a:solidFill>
              </a:rPr>
              <a:t/>
            </a:r>
            <a:br>
              <a:rPr lang="sv-SE" sz="6000" spc="-150" dirty="0">
                <a:solidFill>
                  <a:schemeClr val="bg1"/>
                </a:solidFill>
              </a:rPr>
            </a:br>
            <a:r>
              <a:rPr lang="sv-SE" sz="6000" spc="-150" dirty="0">
                <a:solidFill>
                  <a:schemeClr val="bg1"/>
                </a:solidFill>
              </a:rPr>
              <a:t/>
            </a:r>
            <a:br>
              <a:rPr lang="sv-SE" sz="6000" spc="-150" dirty="0">
                <a:solidFill>
                  <a:schemeClr val="bg1"/>
                </a:solidFill>
              </a:rPr>
            </a:br>
            <a:endParaRPr lang="sv-SE" spc="-150" dirty="0">
              <a:solidFill>
                <a:schemeClr val="bg1"/>
              </a:solidFill>
            </a:endParaRPr>
          </a:p>
        </p:txBody>
      </p:sp>
      <p:sp>
        <p:nvSpPr>
          <p:cNvPr id="10" name="Rectangle 9"/>
          <p:cNvSpPr/>
          <p:nvPr/>
        </p:nvSpPr>
        <p:spPr>
          <a:xfrm>
            <a:off x="0" y="6356350"/>
            <a:ext cx="9144000" cy="5016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sp>
      <p:sp>
        <p:nvSpPr>
          <p:cNvPr id="25605" name="Picture 12" descr="forum_logo_fel.jpg"/>
          <p:cNvSpPr>
            <a:spLocks noChangeAspect="1"/>
          </p:cNvSpPr>
          <p:nvPr/>
        </p:nvSpPr>
        <p:spPr bwMode="auto">
          <a:xfrm>
            <a:off x="131763" y="130175"/>
            <a:ext cx="1389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4"/>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4"/>
              </a:buBlip>
              <a:defRPr sz="2500">
                <a:solidFill>
                  <a:schemeClr val="tx1"/>
                </a:solidFill>
                <a:latin typeface="Charter ITC Std" pitchFamily="18" charset="0"/>
              </a:defRPr>
            </a:lvl2pPr>
            <a:lvl3pPr marL="1143000" indent="-228600">
              <a:spcBef>
                <a:spcPct val="20000"/>
              </a:spcBef>
              <a:buSzPct val="100000"/>
              <a:buBlip>
                <a:blip r:embed="rId4"/>
              </a:buBlip>
              <a:defRPr sz="2100">
                <a:solidFill>
                  <a:schemeClr val="tx1"/>
                </a:solidFill>
                <a:latin typeface="Charter ITC Std" pitchFamily="18" charset="0"/>
              </a:defRPr>
            </a:lvl3pPr>
            <a:lvl4pPr marL="1600200" indent="-228600">
              <a:spcBef>
                <a:spcPct val="20000"/>
              </a:spcBef>
              <a:buSzPct val="100000"/>
              <a:buBlip>
                <a:blip r:embed="rId4"/>
              </a:buBlip>
              <a:defRPr>
                <a:solidFill>
                  <a:schemeClr val="tx1"/>
                </a:solidFill>
                <a:latin typeface="Charter ITC Std" pitchFamily="18" charset="0"/>
              </a:defRPr>
            </a:lvl4pPr>
            <a:lvl5pPr marL="2057400" indent="-228600">
              <a:spcBef>
                <a:spcPct val="20000"/>
              </a:spcBef>
              <a:buSzPct val="100000"/>
              <a:buBlip>
                <a:blip r:embed="rId4"/>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4"/>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4"/>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4"/>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4"/>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sp>
        <p:nvSpPr>
          <p:cNvPr id="19" name="Title 1"/>
          <p:cNvSpPr txBox="1">
            <a:spLocks/>
          </p:cNvSpPr>
          <p:nvPr/>
        </p:nvSpPr>
        <p:spPr>
          <a:xfrm>
            <a:off x="914400" y="5390356"/>
            <a:ext cx="7315200" cy="381000"/>
          </a:xfrm>
          <a:prstGeom prst="rect">
            <a:avLst/>
          </a:prstGeom>
        </p:spPr>
        <p:txBody>
          <a:bodyPr lIns="0" tIns="0" rIns="0" bIns="0" anchor="ctr"/>
          <a:lstStyle/>
          <a:p>
            <a:pPr eaLnBrk="1" fontAlgn="auto" hangingPunct="1">
              <a:spcAft>
                <a:spcPts val="0"/>
              </a:spcAft>
              <a:defRPr/>
            </a:pPr>
            <a:endParaRPr lang="sv-SE" sz="2800" dirty="0">
              <a:latin typeface="Charter ITC Std Black"/>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Bildobjekt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4925"/>
            <a:ext cx="26892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itle 1"/>
          <p:cNvSpPr txBox="1">
            <a:spLocks/>
          </p:cNvSpPr>
          <p:nvPr/>
        </p:nvSpPr>
        <p:spPr bwMode="auto">
          <a:xfrm>
            <a:off x="3276600" y="165100"/>
            <a:ext cx="56165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SzPct val="100000"/>
              <a:buBlip>
                <a:blip r:embed="rId4"/>
              </a:buBlip>
              <a:tabLst>
                <a:tab pos="812800" algn="l"/>
              </a:tabLst>
              <a:defRPr sz="2800">
                <a:solidFill>
                  <a:schemeClr val="tx1"/>
                </a:solidFill>
                <a:latin typeface="Charter ITC Std" pitchFamily="18" charset="0"/>
              </a:defRPr>
            </a:lvl1pPr>
            <a:lvl2pPr marL="719138" indent="-323850">
              <a:spcBef>
                <a:spcPct val="20000"/>
              </a:spcBef>
              <a:buSzPct val="100000"/>
              <a:buBlip>
                <a:blip r:embed="rId4"/>
              </a:buBlip>
              <a:defRPr sz="2500">
                <a:solidFill>
                  <a:schemeClr val="tx1"/>
                </a:solidFill>
                <a:latin typeface="Charter ITC Std" pitchFamily="18" charset="0"/>
              </a:defRPr>
            </a:lvl2pPr>
            <a:lvl3pPr marL="1042988" indent="-287338">
              <a:spcBef>
                <a:spcPct val="20000"/>
              </a:spcBef>
              <a:buSzPct val="100000"/>
              <a:buBlip>
                <a:blip r:embed="rId4"/>
              </a:buBlip>
              <a:defRPr sz="2100">
                <a:solidFill>
                  <a:schemeClr val="tx1"/>
                </a:solidFill>
                <a:latin typeface="Charter ITC Std" pitchFamily="18" charset="0"/>
              </a:defRPr>
            </a:lvl3pPr>
            <a:lvl4pPr marL="1331913" indent="-250825">
              <a:spcBef>
                <a:spcPct val="20000"/>
              </a:spcBef>
              <a:buSzPct val="100000"/>
              <a:buBlip>
                <a:blip r:embed="rId4"/>
              </a:buBlip>
              <a:defRPr>
                <a:solidFill>
                  <a:schemeClr val="tx1"/>
                </a:solidFill>
                <a:latin typeface="Charter ITC Std" pitchFamily="18" charset="0"/>
              </a:defRPr>
            </a:lvl4pPr>
            <a:lvl5pPr marL="1536700" indent="-196850">
              <a:spcBef>
                <a:spcPct val="20000"/>
              </a:spcBef>
              <a:buSzPct val="100000"/>
              <a:buBlip>
                <a:blip r:embed="rId4"/>
              </a:buBlip>
              <a:defRPr sz="1400">
                <a:solidFill>
                  <a:schemeClr val="tx1"/>
                </a:solidFill>
                <a:latin typeface="Charter ITC Std" pitchFamily="18" charset="0"/>
              </a:defRPr>
            </a:lvl5pPr>
            <a:lvl6pPr marL="1993900" indent="-196850" defTabSz="457200" eaLnBrk="0" fontAlgn="base" hangingPunct="0">
              <a:spcBef>
                <a:spcPct val="20000"/>
              </a:spcBef>
              <a:spcAft>
                <a:spcPct val="0"/>
              </a:spcAft>
              <a:buSzPct val="100000"/>
              <a:buBlip>
                <a:blip r:embed="rId4"/>
              </a:buBlip>
              <a:defRPr sz="1400">
                <a:solidFill>
                  <a:schemeClr val="tx1"/>
                </a:solidFill>
                <a:latin typeface="Charter ITC Std" pitchFamily="18" charset="0"/>
              </a:defRPr>
            </a:lvl6pPr>
            <a:lvl7pPr marL="2451100" indent="-196850" defTabSz="457200" eaLnBrk="0" fontAlgn="base" hangingPunct="0">
              <a:spcBef>
                <a:spcPct val="20000"/>
              </a:spcBef>
              <a:spcAft>
                <a:spcPct val="0"/>
              </a:spcAft>
              <a:buSzPct val="100000"/>
              <a:buBlip>
                <a:blip r:embed="rId4"/>
              </a:buBlip>
              <a:defRPr sz="1400">
                <a:solidFill>
                  <a:schemeClr val="tx1"/>
                </a:solidFill>
                <a:latin typeface="Charter ITC Std" pitchFamily="18" charset="0"/>
              </a:defRPr>
            </a:lvl7pPr>
            <a:lvl8pPr marL="2908300" indent="-196850" defTabSz="457200" eaLnBrk="0" fontAlgn="base" hangingPunct="0">
              <a:spcBef>
                <a:spcPct val="20000"/>
              </a:spcBef>
              <a:spcAft>
                <a:spcPct val="0"/>
              </a:spcAft>
              <a:buSzPct val="100000"/>
              <a:buBlip>
                <a:blip r:embed="rId4"/>
              </a:buBlip>
              <a:defRPr sz="1400">
                <a:solidFill>
                  <a:schemeClr val="tx1"/>
                </a:solidFill>
                <a:latin typeface="Charter ITC Std" pitchFamily="18" charset="0"/>
              </a:defRPr>
            </a:lvl8pPr>
            <a:lvl9pPr marL="3365500" indent="-196850" defTabSz="457200" eaLnBrk="0" fontAlgn="base" hangingPunct="0">
              <a:spcBef>
                <a:spcPct val="20000"/>
              </a:spcBef>
              <a:spcAft>
                <a:spcPct val="0"/>
              </a:spcAft>
              <a:buSzPct val="100000"/>
              <a:buBlip>
                <a:blip r:embed="rId4"/>
              </a:buBlip>
              <a:defRPr sz="1400">
                <a:solidFill>
                  <a:schemeClr val="tx1"/>
                </a:solidFill>
                <a:latin typeface="Charter ITC Std" pitchFamily="18" charset="0"/>
              </a:defRPr>
            </a:lvl9pPr>
          </a:lstStyle>
          <a:p>
            <a:pPr eaLnBrk="1" hangingPunct="1">
              <a:spcBef>
                <a:spcPct val="0"/>
              </a:spcBef>
              <a:buSzTx/>
              <a:buFontTx/>
              <a:buNone/>
            </a:pPr>
            <a:r>
              <a:rPr lang="sv-SE" altLang="sv-SE">
                <a:solidFill>
                  <a:schemeClr val="accent1"/>
                </a:solidFill>
                <a:latin typeface="Charter ITC Std Black" pitchFamily="18" charset="0"/>
              </a:rPr>
              <a:t>IOP: Typer av verksamhet och antal</a:t>
            </a:r>
          </a:p>
        </p:txBody>
      </p:sp>
      <p:pic>
        <p:nvPicPr>
          <p:cNvPr id="94212" name="Bildobjekt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0" y="971550"/>
            <a:ext cx="8353425"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Kurva 5"/>
          <p:cNvCxnSpPr/>
          <p:nvPr/>
        </p:nvCxnSpPr>
        <p:spPr>
          <a:xfrm rot="10800000" flipV="1">
            <a:off x="2843213" y="1484313"/>
            <a:ext cx="5616575" cy="865187"/>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Kurva 11"/>
          <p:cNvCxnSpPr/>
          <p:nvPr/>
        </p:nvCxnSpPr>
        <p:spPr>
          <a:xfrm rot="10800000" flipV="1">
            <a:off x="4572000" y="1636713"/>
            <a:ext cx="4040188" cy="172085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Kurva 13"/>
          <p:cNvCxnSpPr/>
          <p:nvPr/>
        </p:nvCxnSpPr>
        <p:spPr>
          <a:xfrm rot="10800000" flipV="1">
            <a:off x="5148263" y="1806575"/>
            <a:ext cx="3527425" cy="1703388"/>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Ellips 1"/>
          <p:cNvSpPr/>
          <p:nvPr/>
        </p:nvSpPr>
        <p:spPr>
          <a:xfrm>
            <a:off x="171450" y="971550"/>
            <a:ext cx="2238375" cy="116046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a:t>57 påvisade men troligen ca 100</a:t>
            </a:r>
          </a:p>
        </p:txBody>
      </p:sp>
      <p:grpSp>
        <p:nvGrpSpPr>
          <p:cNvPr id="26" name="Grupp 25"/>
          <p:cNvGrpSpPr/>
          <p:nvPr/>
        </p:nvGrpSpPr>
        <p:grpSpPr>
          <a:xfrm>
            <a:off x="1113183" y="3955774"/>
            <a:ext cx="7050156" cy="2275163"/>
            <a:chOff x="1113183" y="3955774"/>
            <a:chExt cx="7050156" cy="2275163"/>
          </a:xfrm>
        </p:grpSpPr>
        <p:cxnSp>
          <p:nvCxnSpPr>
            <p:cNvPr id="4" name="Rak 3"/>
            <p:cNvCxnSpPr/>
            <p:nvPr/>
          </p:nvCxnSpPr>
          <p:spPr>
            <a:xfrm flipV="1">
              <a:off x="1113183" y="4035287"/>
              <a:ext cx="1083365" cy="1143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Rak 10"/>
            <p:cNvCxnSpPr/>
            <p:nvPr/>
          </p:nvCxnSpPr>
          <p:spPr>
            <a:xfrm flipV="1">
              <a:off x="3514035" y="3986074"/>
              <a:ext cx="1083365" cy="114300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3" name="Rak 12"/>
            <p:cNvCxnSpPr/>
            <p:nvPr/>
          </p:nvCxnSpPr>
          <p:spPr>
            <a:xfrm flipV="1">
              <a:off x="1725612" y="3993737"/>
              <a:ext cx="1083365" cy="114300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5" name="Rak 14"/>
            <p:cNvCxnSpPr/>
            <p:nvPr/>
          </p:nvCxnSpPr>
          <p:spPr>
            <a:xfrm flipV="1">
              <a:off x="2869648" y="3993737"/>
              <a:ext cx="527326" cy="563837"/>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6" name="Rak 15"/>
            <p:cNvCxnSpPr/>
            <p:nvPr/>
          </p:nvCxnSpPr>
          <p:spPr>
            <a:xfrm flipV="1">
              <a:off x="3379581" y="3962400"/>
              <a:ext cx="638933" cy="643490"/>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7" name="Rak 16"/>
            <p:cNvCxnSpPr/>
            <p:nvPr/>
          </p:nvCxnSpPr>
          <p:spPr>
            <a:xfrm flipV="1">
              <a:off x="4331805" y="4007610"/>
              <a:ext cx="814250" cy="83274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8" name="Rak 17"/>
            <p:cNvCxnSpPr/>
            <p:nvPr/>
          </p:nvCxnSpPr>
          <p:spPr>
            <a:xfrm flipV="1">
              <a:off x="3631475" y="3955775"/>
              <a:ext cx="2168352" cy="227516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9" name="Rak 18"/>
            <p:cNvCxnSpPr/>
            <p:nvPr/>
          </p:nvCxnSpPr>
          <p:spPr>
            <a:xfrm flipV="1">
              <a:off x="5941926" y="3965713"/>
              <a:ext cx="440100" cy="45827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0" name="Rak 19"/>
            <p:cNvCxnSpPr/>
            <p:nvPr/>
          </p:nvCxnSpPr>
          <p:spPr>
            <a:xfrm flipV="1">
              <a:off x="6524970" y="3962400"/>
              <a:ext cx="437943" cy="461583"/>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Rak 20"/>
            <p:cNvCxnSpPr/>
            <p:nvPr/>
          </p:nvCxnSpPr>
          <p:spPr>
            <a:xfrm flipV="1">
              <a:off x="6440557" y="4034390"/>
              <a:ext cx="1083365" cy="1143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Rak 21"/>
            <p:cNvCxnSpPr/>
            <p:nvPr/>
          </p:nvCxnSpPr>
          <p:spPr>
            <a:xfrm flipV="1">
              <a:off x="7079974" y="3955774"/>
              <a:ext cx="1083365" cy="1143000"/>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27" name="Rektangel med rundade hörn 26"/>
          <p:cNvSpPr/>
          <p:nvPr/>
        </p:nvSpPr>
        <p:spPr>
          <a:xfrm rot="20419132">
            <a:off x="219764" y="1685586"/>
            <a:ext cx="2452895" cy="5764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Snarare 150</a:t>
            </a: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6075" y="4865688"/>
            <a:ext cx="1460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Bildobjekt 348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2138" y="3808413"/>
            <a:ext cx="1731962"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Bildobjekt 348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11438" y="2905125"/>
            <a:ext cx="12033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Bildobjekt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600" y="34925"/>
            <a:ext cx="26892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itle 1"/>
          <p:cNvSpPr txBox="1">
            <a:spLocks/>
          </p:cNvSpPr>
          <p:nvPr/>
        </p:nvSpPr>
        <p:spPr bwMode="auto">
          <a:xfrm>
            <a:off x="3406775" y="55563"/>
            <a:ext cx="453548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SzPct val="100000"/>
              <a:buBlip>
                <a:blip r:embed="rId7"/>
              </a:buBlip>
              <a:tabLst>
                <a:tab pos="812800" algn="l"/>
              </a:tabLst>
              <a:defRPr sz="2800">
                <a:solidFill>
                  <a:schemeClr val="tx1"/>
                </a:solidFill>
                <a:latin typeface="Charter ITC Std" pitchFamily="18" charset="0"/>
              </a:defRPr>
            </a:lvl1pPr>
            <a:lvl2pPr marL="719138" indent="-323850">
              <a:spcBef>
                <a:spcPct val="20000"/>
              </a:spcBef>
              <a:buSzPct val="100000"/>
              <a:buBlip>
                <a:blip r:embed="rId7"/>
              </a:buBlip>
              <a:defRPr sz="2500">
                <a:solidFill>
                  <a:schemeClr val="tx1"/>
                </a:solidFill>
                <a:latin typeface="Charter ITC Std" pitchFamily="18" charset="0"/>
              </a:defRPr>
            </a:lvl2pPr>
            <a:lvl3pPr marL="1042988" indent="-287338">
              <a:spcBef>
                <a:spcPct val="20000"/>
              </a:spcBef>
              <a:buSzPct val="100000"/>
              <a:buBlip>
                <a:blip r:embed="rId7"/>
              </a:buBlip>
              <a:defRPr sz="2100">
                <a:solidFill>
                  <a:schemeClr val="tx1"/>
                </a:solidFill>
                <a:latin typeface="Charter ITC Std" pitchFamily="18" charset="0"/>
              </a:defRPr>
            </a:lvl3pPr>
            <a:lvl4pPr marL="1331913" indent="-250825">
              <a:spcBef>
                <a:spcPct val="20000"/>
              </a:spcBef>
              <a:buSzPct val="100000"/>
              <a:buBlip>
                <a:blip r:embed="rId7"/>
              </a:buBlip>
              <a:defRPr>
                <a:solidFill>
                  <a:schemeClr val="tx1"/>
                </a:solidFill>
                <a:latin typeface="Charter ITC Std" pitchFamily="18" charset="0"/>
              </a:defRPr>
            </a:lvl4pPr>
            <a:lvl5pPr marL="1536700" indent="-196850">
              <a:spcBef>
                <a:spcPct val="20000"/>
              </a:spcBef>
              <a:buSzPct val="100000"/>
              <a:buBlip>
                <a:blip r:embed="rId7"/>
              </a:buBlip>
              <a:defRPr sz="1400">
                <a:solidFill>
                  <a:schemeClr val="tx1"/>
                </a:solidFill>
                <a:latin typeface="Charter ITC Std" pitchFamily="18" charset="0"/>
              </a:defRPr>
            </a:lvl5pPr>
            <a:lvl6pPr marL="1993900" indent="-196850" defTabSz="457200" eaLnBrk="0" fontAlgn="base" hangingPunct="0">
              <a:spcBef>
                <a:spcPct val="20000"/>
              </a:spcBef>
              <a:spcAft>
                <a:spcPct val="0"/>
              </a:spcAft>
              <a:buSzPct val="100000"/>
              <a:buBlip>
                <a:blip r:embed="rId7"/>
              </a:buBlip>
              <a:defRPr sz="1400">
                <a:solidFill>
                  <a:schemeClr val="tx1"/>
                </a:solidFill>
                <a:latin typeface="Charter ITC Std" pitchFamily="18" charset="0"/>
              </a:defRPr>
            </a:lvl6pPr>
            <a:lvl7pPr marL="2451100" indent="-196850" defTabSz="457200" eaLnBrk="0" fontAlgn="base" hangingPunct="0">
              <a:spcBef>
                <a:spcPct val="20000"/>
              </a:spcBef>
              <a:spcAft>
                <a:spcPct val="0"/>
              </a:spcAft>
              <a:buSzPct val="100000"/>
              <a:buBlip>
                <a:blip r:embed="rId7"/>
              </a:buBlip>
              <a:defRPr sz="1400">
                <a:solidFill>
                  <a:schemeClr val="tx1"/>
                </a:solidFill>
                <a:latin typeface="Charter ITC Std" pitchFamily="18" charset="0"/>
              </a:defRPr>
            </a:lvl7pPr>
            <a:lvl8pPr marL="2908300" indent="-196850" defTabSz="457200" eaLnBrk="0" fontAlgn="base" hangingPunct="0">
              <a:spcBef>
                <a:spcPct val="20000"/>
              </a:spcBef>
              <a:spcAft>
                <a:spcPct val="0"/>
              </a:spcAft>
              <a:buSzPct val="100000"/>
              <a:buBlip>
                <a:blip r:embed="rId7"/>
              </a:buBlip>
              <a:defRPr sz="1400">
                <a:solidFill>
                  <a:schemeClr val="tx1"/>
                </a:solidFill>
                <a:latin typeface="Charter ITC Std" pitchFamily="18" charset="0"/>
              </a:defRPr>
            </a:lvl8pPr>
            <a:lvl9pPr marL="3365500" indent="-196850" defTabSz="457200" eaLnBrk="0" fontAlgn="base" hangingPunct="0">
              <a:spcBef>
                <a:spcPct val="20000"/>
              </a:spcBef>
              <a:spcAft>
                <a:spcPct val="0"/>
              </a:spcAft>
              <a:buSzPct val="100000"/>
              <a:buBlip>
                <a:blip r:embed="rId7"/>
              </a:buBlip>
              <a:defRPr sz="1400">
                <a:solidFill>
                  <a:schemeClr val="tx1"/>
                </a:solidFill>
                <a:latin typeface="Charter ITC Std" pitchFamily="18" charset="0"/>
              </a:defRPr>
            </a:lvl9pPr>
          </a:lstStyle>
          <a:p>
            <a:pPr eaLnBrk="1" hangingPunct="1">
              <a:spcBef>
                <a:spcPct val="0"/>
              </a:spcBef>
              <a:buSzTx/>
              <a:buFontTx/>
              <a:buNone/>
            </a:pPr>
            <a:r>
              <a:rPr lang="sv-SE" altLang="sv-SE">
                <a:solidFill>
                  <a:schemeClr val="accent1"/>
                </a:solidFill>
                <a:latin typeface="Charter ITC Std Black" pitchFamily="18" charset="0"/>
              </a:rPr>
              <a:t>Typer av verksamhet</a:t>
            </a:r>
          </a:p>
        </p:txBody>
      </p:sp>
      <p:sp>
        <p:nvSpPr>
          <p:cNvPr id="13319" name="textruta 3"/>
          <p:cNvSpPr txBox="1">
            <a:spLocks noChangeArrowheads="1"/>
          </p:cNvSpPr>
          <p:nvPr/>
        </p:nvSpPr>
        <p:spPr bwMode="auto">
          <a:xfrm>
            <a:off x="222250" y="1550988"/>
            <a:ext cx="30241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r>
              <a:rPr lang="sv-SE" altLang="sv-SE" dirty="0"/>
              <a:t>Barn och ungdom</a:t>
            </a:r>
          </a:p>
          <a:p>
            <a:pPr>
              <a:buFontTx/>
              <a:buChar char="-"/>
            </a:pPr>
            <a:r>
              <a:rPr lang="sv-SE" altLang="sv-SE" dirty="0"/>
              <a:t>Arbetsmarknad</a:t>
            </a:r>
          </a:p>
          <a:p>
            <a:pPr>
              <a:buFontTx/>
              <a:buChar char="-"/>
            </a:pPr>
            <a:r>
              <a:rPr lang="sv-SE" altLang="sv-SE" dirty="0"/>
              <a:t>Missbruk</a:t>
            </a:r>
          </a:p>
          <a:p>
            <a:pPr>
              <a:buFontTx/>
              <a:buChar char="-"/>
            </a:pPr>
            <a:r>
              <a:rPr lang="sv-SE" altLang="sv-SE" dirty="0"/>
              <a:t>Brottsoffer</a:t>
            </a:r>
          </a:p>
          <a:p>
            <a:pPr>
              <a:buFontTx/>
              <a:buChar char="-"/>
            </a:pPr>
            <a:r>
              <a:rPr lang="sv-SE" altLang="sv-SE" dirty="0"/>
              <a:t>Asylsökande</a:t>
            </a:r>
          </a:p>
          <a:p>
            <a:pPr>
              <a:buFontTx/>
              <a:buChar char="-"/>
            </a:pPr>
            <a:r>
              <a:rPr lang="sv-SE" altLang="sv-SE" dirty="0"/>
              <a:t>Nyanlända/etablering</a:t>
            </a:r>
          </a:p>
          <a:p>
            <a:pPr>
              <a:buFontTx/>
              <a:buChar char="-"/>
            </a:pPr>
            <a:r>
              <a:rPr lang="sv-SE" altLang="sv-SE" dirty="0"/>
              <a:t>Skola</a:t>
            </a:r>
          </a:p>
          <a:p>
            <a:pPr>
              <a:buFontTx/>
              <a:buChar char="-"/>
            </a:pPr>
            <a:r>
              <a:rPr lang="sv-SE" altLang="sv-SE" dirty="0"/>
              <a:t>Äldreomsorg</a:t>
            </a:r>
          </a:p>
          <a:p>
            <a:pPr>
              <a:buFontTx/>
              <a:buChar char="-"/>
            </a:pPr>
            <a:r>
              <a:rPr lang="sv-SE" altLang="sv-SE" dirty="0"/>
              <a:t>Funktionsvariation</a:t>
            </a:r>
          </a:p>
          <a:p>
            <a:pPr>
              <a:buFontTx/>
              <a:buChar char="-"/>
            </a:pPr>
            <a:r>
              <a:rPr lang="sv-SE" altLang="sv-SE" dirty="0"/>
              <a:t>Hemlöshet</a:t>
            </a:r>
          </a:p>
          <a:p>
            <a:pPr>
              <a:buFontTx/>
              <a:buChar char="-"/>
            </a:pPr>
            <a:r>
              <a:rPr lang="sv-SE" altLang="sv-SE" dirty="0"/>
              <a:t>Krisberedskap</a:t>
            </a:r>
          </a:p>
          <a:p>
            <a:pPr>
              <a:buFontTx/>
              <a:buChar char="-"/>
            </a:pPr>
            <a:r>
              <a:rPr lang="sv-SE" altLang="sv-SE" dirty="0"/>
              <a:t>Samordning idéburna</a:t>
            </a:r>
          </a:p>
        </p:txBody>
      </p:sp>
      <p:pic>
        <p:nvPicPr>
          <p:cNvPr id="5" name="Bildobjekt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73325" y="1698625"/>
            <a:ext cx="249078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88263" y="1536700"/>
            <a:ext cx="13684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27413" y="704850"/>
            <a:ext cx="12350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225675" y="2220913"/>
            <a:ext cx="877888"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327400" y="2266950"/>
            <a:ext cx="1608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29613" y="3314700"/>
            <a:ext cx="57626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115300" y="328613"/>
            <a:ext cx="6334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1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616700" y="2716213"/>
            <a:ext cx="244951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objekt 1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224588" y="611188"/>
            <a:ext cx="952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ildobjekt 1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810250" y="4465638"/>
            <a:ext cx="2362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Bildobjekt 1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470150" y="4249738"/>
            <a:ext cx="13303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Bildobjekt 18"/>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665413" y="3800475"/>
            <a:ext cx="2108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Bildobjekt 19"/>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8097838" y="4432300"/>
            <a:ext cx="917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Bildobjekt 21"/>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584950" y="5656263"/>
            <a:ext cx="17589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Bildobjekt 22"/>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5030788" y="3684588"/>
            <a:ext cx="177323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2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735138" y="952500"/>
            <a:ext cx="150336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Bildobjekt 24"/>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8329613" y="5449888"/>
            <a:ext cx="774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Bildobjekt 2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3897313" y="3349625"/>
            <a:ext cx="1730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Bildobjekt 26"/>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4941888" y="5586413"/>
            <a:ext cx="86677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Bildobjekt 27"/>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903288" y="5230813"/>
            <a:ext cx="15700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Bildobjekt 28"/>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4694238" y="700088"/>
            <a:ext cx="137001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Bildobjekt 29"/>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7019925" y="3382963"/>
            <a:ext cx="126841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objekt 30"/>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7150100" y="523875"/>
            <a:ext cx="8255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6" name="Bildobjekt 34815"/>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2981325" y="5064125"/>
            <a:ext cx="12779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7" name="Bildobjekt 34816"/>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5619750" y="3282950"/>
            <a:ext cx="1350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Bildobjekt 34820"/>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1165225" y="5759450"/>
            <a:ext cx="19065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Bildobjekt 34821"/>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5106988" y="1312863"/>
            <a:ext cx="10779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Bildobjekt 34822"/>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5021263" y="2298700"/>
            <a:ext cx="19161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Bildobjekt 34823"/>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5851525" y="5740400"/>
            <a:ext cx="8016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Bildobjekt 34824"/>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6897688" y="2171700"/>
            <a:ext cx="21780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Bildobjekt 34826"/>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3190875" y="5724525"/>
            <a:ext cx="168433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Bildobjekt 3482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3763963" y="4383088"/>
            <a:ext cx="20447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Bildobjekt 34828"/>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7023100" y="5167313"/>
            <a:ext cx="1397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Bildobjekt 3482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910013" y="2840038"/>
            <a:ext cx="1752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Bildobjekt 34830"/>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5213350" y="1746250"/>
            <a:ext cx="24463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Bildobjekt 34832"/>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403225" y="1125538"/>
            <a:ext cx="13319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Bildobjekt 34833"/>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4395788" y="5376863"/>
            <a:ext cx="1503362"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8420100" y="957263"/>
            <a:ext cx="727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objekt 2"/>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42863" y="5727700"/>
            <a:ext cx="106362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163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830"/>
                                        </p:tgtEl>
                                        <p:attrNameLst>
                                          <p:attrName>style.visibility</p:attrName>
                                        </p:attrNameLst>
                                      </p:cBhvr>
                                      <p:to>
                                        <p:strVal val="visible"/>
                                      </p:to>
                                    </p:set>
                                    <p:animEffect transition="in" filter="fade">
                                      <p:cBhvr>
                                        <p:cTn id="7" dur="500"/>
                                        <p:tgtEl>
                                          <p:spTgt spid="34830"/>
                                        </p:tgtEl>
                                      </p:cBhvr>
                                    </p:animEffect>
                                  </p:childTnLst>
                                </p:cTn>
                              </p:par>
                            </p:childTnLst>
                          </p:cTn>
                        </p:par>
                        <p:par>
                          <p:cTn id="8" fill="hold" nodeType="afterGroup">
                            <p:stCondLst>
                              <p:cond delay="500"/>
                            </p:stCondLst>
                            <p:childTnLst>
                              <p:par>
                                <p:cTn id="9" presetID="10" presetClass="entr" presetSubtype="0" fill="hold" nodeType="afterEffect">
                                  <p:stCondLst>
                                    <p:cond delay="5000"/>
                                  </p:stCondLst>
                                  <p:childTnLst>
                                    <p:set>
                                      <p:cBhvr>
                                        <p:cTn id="10" dur="1" fill="hold">
                                          <p:stCondLst>
                                            <p:cond delay="0"/>
                                          </p:stCondLst>
                                        </p:cTn>
                                        <p:tgtEl>
                                          <p:spTgt spid="34831"/>
                                        </p:tgtEl>
                                        <p:attrNameLst>
                                          <p:attrName>style.visibility</p:attrName>
                                        </p:attrNameLst>
                                      </p:cBhvr>
                                      <p:to>
                                        <p:strVal val="visible"/>
                                      </p:to>
                                    </p:set>
                                    <p:animEffect transition="in" filter="fade">
                                      <p:cBhvr>
                                        <p:cTn id="11" dur="500"/>
                                        <p:tgtEl>
                                          <p:spTgt spid="34831"/>
                                        </p:tgtEl>
                                      </p:cBhvr>
                                    </p:animEffect>
                                  </p:childTnLst>
                                </p:cTn>
                              </p:par>
                            </p:childTnLst>
                          </p:cTn>
                        </p:par>
                        <p:par>
                          <p:cTn id="12" fill="hold" nodeType="afterGroup">
                            <p:stCondLst>
                              <p:cond delay="6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nodeType="afterGroup">
                            <p:stCondLst>
                              <p:cond delay="6500"/>
                            </p:stCondLst>
                            <p:childTnLst>
                              <p:par>
                                <p:cTn id="17" presetID="10" presetClass="entr" presetSubtype="0" fill="hold" nodeType="afterEffect">
                                  <p:stCondLst>
                                    <p:cond delay="0"/>
                                  </p:stCondLst>
                                  <p:childTnLst>
                                    <p:set>
                                      <p:cBhvr>
                                        <p:cTn id="18" dur="1" fill="hold">
                                          <p:stCondLst>
                                            <p:cond delay="0"/>
                                          </p:stCondLst>
                                        </p:cTn>
                                        <p:tgtEl>
                                          <p:spTgt spid="34833"/>
                                        </p:tgtEl>
                                        <p:attrNameLst>
                                          <p:attrName>style.visibility</p:attrName>
                                        </p:attrNameLst>
                                      </p:cBhvr>
                                      <p:to>
                                        <p:strVal val="visible"/>
                                      </p:to>
                                    </p:set>
                                    <p:animEffect transition="in" filter="fade">
                                      <p:cBhvr>
                                        <p:cTn id="19" dur="500"/>
                                        <p:tgtEl>
                                          <p:spTgt spid="34833"/>
                                        </p:tgtEl>
                                      </p:cBhvr>
                                    </p:animEffect>
                                  </p:childTnLst>
                                </p:cTn>
                              </p:par>
                            </p:childTnLst>
                          </p:cTn>
                        </p:par>
                        <p:par>
                          <p:cTn id="20" fill="hold" nodeType="afterGroup">
                            <p:stCondLst>
                              <p:cond delay="7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nodeType="afterGroup">
                            <p:stCondLst>
                              <p:cond delay="7500"/>
                            </p:stCondLst>
                            <p:childTnLst>
                              <p:par>
                                <p:cTn id="25" presetID="10" presetClass="entr" presetSubtype="0" fill="hold" nodeType="afterEffect">
                                  <p:stCondLst>
                                    <p:cond delay="0"/>
                                  </p:stCondLst>
                                  <p:childTnLst>
                                    <p:set>
                                      <p:cBhvr>
                                        <p:cTn id="26" dur="1" fill="hold">
                                          <p:stCondLst>
                                            <p:cond delay="0"/>
                                          </p:stCondLst>
                                        </p:cTn>
                                        <p:tgtEl>
                                          <p:spTgt spid="34821"/>
                                        </p:tgtEl>
                                        <p:attrNameLst>
                                          <p:attrName>style.visibility</p:attrName>
                                        </p:attrNameLst>
                                      </p:cBhvr>
                                      <p:to>
                                        <p:strVal val="visible"/>
                                      </p:to>
                                    </p:set>
                                    <p:animEffect transition="in" filter="fade">
                                      <p:cBhvr>
                                        <p:cTn id="27" dur="500"/>
                                        <p:tgtEl>
                                          <p:spTgt spid="34821"/>
                                        </p:tgtEl>
                                      </p:cBhvr>
                                    </p:animEffect>
                                  </p:childTnLst>
                                </p:cTn>
                              </p:par>
                            </p:childTnLst>
                          </p:cTn>
                        </p:par>
                        <p:par>
                          <p:cTn id="28" fill="hold" nodeType="afterGroup">
                            <p:stCondLst>
                              <p:cond delay="8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nodeType="afterGroup">
                            <p:stCondLst>
                              <p:cond delay="85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nodeType="afterGroup">
                            <p:stCondLst>
                              <p:cond delay="9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nodeType="afterGroup">
                            <p:stCondLst>
                              <p:cond delay="95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nodeType="afterGroup">
                            <p:stCondLst>
                              <p:cond delay="10000"/>
                            </p:stCondLst>
                            <p:childTnLst>
                              <p:par>
                                <p:cTn id="45" presetID="10"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nodeType="afterGroup">
                            <p:stCondLst>
                              <p:cond delay="10500"/>
                            </p:stCondLst>
                            <p:childTnLst>
                              <p:par>
                                <p:cTn id="49" presetID="10" presetClass="entr" presetSubtype="0" fill="hold" nodeType="afterEffect">
                                  <p:stCondLst>
                                    <p:cond delay="0"/>
                                  </p:stCondLst>
                                  <p:childTnLst>
                                    <p:set>
                                      <p:cBhvr>
                                        <p:cTn id="50" dur="1" fill="hold">
                                          <p:stCondLst>
                                            <p:cond delay="0"/>
                                          </p:stCondLst>
                                        </p:cTn>
                                        <p:tgtEl>
                                          <p:spTgt spid="34828"/>
                                        </p:tgtEl>
                                        <p:attrNameLst>
                                          <p:attrName>style.visibility</p:attrName>
                                        </p:attrNameLst>
                                      </p:cBhvr>
                                      <p:to>
                                        <p:strVal val="visible"/>
                                      </p:to>
                                    </p:set>
                                    <p:animEffect transition="in" filter="fade">
                                      <p:cBhvr>
                                        <p:cTn id="51" dur="500"/>
                                        <p:tgtEl>
                                          <p:spTgt spid="34828"/>
                                        </p:tgtEl>
                                      </p:cBhvr>
                                    </p:animEffect>
                                  </p:childTnLst>
                                </p:cTn>
                              </p:par>
                            </p:childTnLst>
                          </p:cTn>
                        </p:par>
                        <p:par>
                          <p:cTn id="52" fill="hold" nodeType="afterGroup">
                            <p:stCondLst>
                              <p:cond delay="11000"/>
                            </p:stCondLst>
                            <p:childTnLst>
                              <p:par>
                                <p:cTn id="53" presetID="10"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par>
                          <p:cTn id="56" fill="hold" nodeType="afterGroup">
                            <p:stCondLst>
                              <p:cond delay="11500"/>
                            </p:stCondLst>
                            <p:childTnLst>
                              <p:par>
                                <p:cTn id="57" presetID="10" presetClass="entr" presetSubtype="0"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par>
                          <p:cTn id="60" fill="hold" nodeType="afterGroup">
                            <p:stCondLst>
                              <p:cond delay="12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nodeType="afterGroup">
                            <p:stCondLst>
                              <p:cond delay="12500"/>
                            </p:stCondLst>
                            <p:childTnLst>
                              <p:par>
                                <p:cTn id="65" presetID="10" presetClass="entr" presetSubtype="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par>
                          <p:cTn id="68" fill="hold" nodeType="afterGroup">
                            <p:stCondLst>
                              <p:cond delay="13000"/>
                            </p:stCondLst>
                            <p:childTnLst>
                              <p:par>
                                <p:cTn id="69" presetID="10" presetClass="entr" presetSubtype="0" fill="hold" nodeType="afterEffect">
                                  <p:stCondLst>
                                    <p:cond delay="0"/>
                                  </p:stCondLst>
                                  <p:childTnLst>
                                    <p:set>
                                      <p:cBhvr>
                                        <p:cTn id="70" dur="1" fill="hold">
                                          <p:stCondLst>
                                            <p:cond delay="0"/>
                                          </p:stCondLst>
                                        </p:cTn>
                                        <p:tgtEl>
                                          <p:spTgt spid="34829"/>
                                        </p:tgtEl>
                                        <p:attrNameLst>
                                          <p:attrName>style.visibility</p:attrName>
                                        </p:attrNameLst>
                                      </p:cBhvr>
                                      <p:to>
                                        <p:strVal val="visible"/>
                                      </p:to>
                                    </p:set>
                                    <p:animEffect transition="in" filter="fade">
                                      <p:cBhvr>
                                        <p:cTn id="71" dur="500"/>
                                        <p:tgtEl>
                                          <p:spTgt spid="34829"/>
                                        </p:tgtEl>
                                      </p:cBhvr>
                                    </p:animEffect>
                                  </p:childTnLst>
                                </p:cTn>
                              </p:par>
                            </p:childTnLst>
                          </p:cTn>
                        </p:par>
                        <p:par>
                          <p:cTn id="72" fill="hold" nodeType="afterGroup">
                            <p:stCondLst>
                              <p:cond delay="13500"/>
                            </p:stCondLst>
                            <p:childTnLst>
                              <p:par>
                                <p:cTn id="73" presetID="10" presetClass="entr" presetSubtype="0"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childTnLst>
                          </p:cTn>
                        </p:par>
                        <p:par>
                          <p:cTn id="76" fill="hold" nodeType="afterGroup">
                            <p:stCondLst>
                              <p:cond delay="14000"/>
                            </p:stCondLst>
                            <p:childTnLst>
                              <p:par>
                                <p:cTn id="77" presetID="10" presetClass="entr" presetSubtype="0" fill="hold" nodeType="afterEffect">
                                  <p:stCondLst>
                                    <p:cond delay="0"/>
                                  </p:stCondLst>
                                  <p:childTnLst>
                                    <p:set>
                                      <p:cBhvr>
                                        <p:cTn id="78" dur="1" fill="hold">
                                          <p:stCondLst>
                                            <p:cond delay="0"/>
                                          </p:stCondLst>
                                        </p:cTn>
                                        <p:tgtEl>
                                          <p:spTgt spid="34816"/>
                                        </p:tgtEl>
                                        <p:attrNameLst>
                                          <p:attrName>style.visibility</p:attrName>
                                        </p:attrNameLst>
                                      </p:cBhvr>
                                      <p:to>
                                        <p:strVal val="visible"/>
                                      </p:to>
                                    </p:set>
                                    <p:animEffect transition="in" filter="fade">
                                      <p:cBhvr>
                                        <p:cTn id="79" dur="500"/>
                                        <p:tgtEl>
                                          <p:spTgt spid="34816"/>
                                        </p:tgtEl>
                                      </p:cBhvr>
                                    </p:animEffect>
                                  </p:childTnLst>
                                </p:cTn>
                              </p:par>
                            </p:childTnLst>
                          </p:cTn>
                        </p:par>
                        <p:par>
                          <p:cTn id="80" fill="hold" nodeType="afterGroup">
                            <p:stCondLst>
                              <p:cond delay="14500"/>
                            </p:stCondLst>
                            <p:childTnLst>
                              <p:par>
                                <p:cTn id="81" presetID="10" presetClass="entr" presetSubtype="0" fill="hold" nodeType="afterEffect">
                                  <p:stCondLst>
                                    <p:cond delay="0"/>
                                  </p:stCondLst>
                                  <p:childTnLst>
                                    <p:set>
                                      <p:cBhvr>
                                        <p:cTn id="82" dur="1" fill="hold">
                                          <p:stCondLst>
                                            <p:cond delay="0"/>
                                          </p:stCondLst>
                                        </p:cTn>
                                        <p:tgtEl>
                                          <p:spTgt spid="34822"/>
                                        </p:tgtEl>
                                        <p:attrNameLst>
                                          <p:attrName>style.visibility</p:attrName>
                                        </p:attrNameLst>
                                      </p:cBhvr>
                                      <p:to>
                                        <p:strVal val="visible"/>
                                      </p:to>
                                    </p:set>
                                    <p:animEffect transition="in" filter="fade">
                                      <p:cBhvr>
                                        <p:cTn id="83" dur="500"/>
                                        <p:tgtEl>
                                          <p:spTgt spid="34822"/>
                                        </p:tgtEl>
                                      </p:cBhvr>
                                    </p:animEffect>
                                  </p:childTnLst>
                                </p:cTn>
                              </p:par>
                            </p:childTnLst>
                          </p:cTn>
                        </p:par>
                        <p:par>
                          <p:cTn id="84" fill="hold" nodeType="afterGroup">
                            <p:stCondLst>
                              <p:cond delay="15000"/>
                            </p:stCondLst>
                            <p:childTnLst>
                              <p:par>
                                <p:cTn id="85" presetID="10" presetClass="entr" presetSubtype="0" fill="hold" nodeType="afterEffect">
                                  <p:stCondLst>
                                    <p:cond delay="0"/>
                                  </p:stCondLst>
                                  <p:childTnLst>
                                    <p:set>
                                      <p:cBhvr>
                                        <p:cTn id="86" dur="1" fill="hold">
                                          <p:stCondLst>
                                            <p:cond delay="0"/>
                                          </p:stCondLst>
                                        </p:cTn>
                                        <p:tgtEl>
                                          <p:spTgt spid="34817"/>
                                        </p:tgtEl>
                                        <p:attrNameLst>
                                          <p:attrName>style.visibility</p:attrName>
                                        </p:attrNameLst>
                                      </p:cBhvr>
                                      <p:to>
                                        <p:strVal val="visible"/>
                                      </p:to>
                                    </p:set>
                                    <p:animEffect transition="in" filter="fade">
                                      <p:cBhvr>
                                        <p:cTn id="87" dur="500"/>
                                        <p:tgtEl>
                                          <p:spTgt spid="34817"/>
                                        </p:tgtEl>
                                      </p:cBhvr>
                                    </p:animEffect>
                                  </p:childTnLst>
                                </p:cTn>
                              </p:par>
                            </p:childTnLst>
                          </p:cTn>
                        </p:par>
                        <p:par>
                          <p:cTn id="88" fill="hold" nodeType="afterGroup">
                            <p:stCondLst>
                              <p:cond delay="15500"/>
                            </p:stCondLst>
                            <p:childTnLst>
                              <p:par>
                                <p:cTn id="89" presetID="10" presetClass="entr" presetSubtype="0"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500"/>
                                        <p:tgtEl>
                                          <p:spTgt spid="5"/>
                                        </p:tgtEl>
                                      </p:cBhvr>
                                    </p:animEffect>
                                  </p:childTnLst>
                                </p:cTn>
                              </p:par>
                            </p:childTnLst>
                          </p:cTn>
                        </p:par>
                        <p:par>
                          <p:cTn id="92" fill="hold" nodeType="afterGroup">
                            <p:stCondLst>
                              <p:cond delay="16000"/>
                            </p:stCondLst>
                            <p:childTnLst>
                              <p:par>
                                <p:cTn id="93" presetID="10" presetClass="entr" presetSubtype="0"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childTnLst>
                          </p:cTn>
                        </p:par>
                        <p:par>
                          <p:cTn id="96" fill="hold" nodeType="afterGroup">
                            <p:stCondLst>
                              <p:cond delay="16500"/>
                            </p:stCondLst>
                            <p:childTnLst>
                              <p:par>
                                <p:cTn id="97" presetID="10" presetClass="entr" presetSubtype="0" fill="hold" nodeType="afterEffect">
                                  <p:stCondLst>
                                    <p:cond delay="0"/>
                                  </p:stCondLst>
                                  <p:childTnLst>
                                    <p:set>
                                      <p:cBhvr>
                                        <p:cTn id="98" dur="1" fill="hold">
                                          <p:stCondLst>
                                            <p:cond delay="0"/>
                                          </p:stCondLst>
                                        </p:cTn>
                                        <p:tgtEl>
                                          <p:spTgt spid="34825"/>
                                        </p:tgtEl>
                                        <p:attrNameLst>
                                          <p:attrName>style.visibility</p:attrName>
                                        </p:attrNameLst>
                                      </p:cBhvr>
                                      <p:to>
                                        <p:strVal val="visible"/>
                                      </p:to>
                                    </p:set>
                                    <p:animEffect transition="in" filter="fade">
                                      <p:cBhvr>
                                        <p:cTn id="99" dur="500"/>
                                        <p:tgtEl>
                                          <p:spTgt spid="34825"/>
                                        </p:tgtEl>
                                      </p:cBhvr>
                                    </p:animEffect>
                                  </p:childTnLst>
                                </p:cTn>
                              </p:par>
                            </p:childTnLst>
                          </p:cTn>
                        </p:par>
                        <p:par>
                          <p:cTn id="100" fill="hold" nodeType="afterGroup">
                            <p:stCondLst>
                              <p:cond delay="17000"/>
                            </p:stCondLst>
                            <p:childTnLst>
                              <p:par>
                                <p:cTn id="101" presetID="10" presetClass="entr" presetSubtype="0" fill="hold"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500"/>
                                        <p:tgtEl>
                                          <p:spTgt spid="19"/>
                                        </p:tgtEl>
                                      </p:cBhvr>
                                    </p:animEffect>
                                  </p:childTnLst>
                                </p:cTn>
                              </p:par>
                            </p:childTnLst>
                          </p:cTn>
                        </p:par>
                        <p:par>
                          <p:cTn id="104" fill="hold" nodeType="afterGroup">
                            <p:stCondLst>
                              <p:cond delay="17500"/>
                            </p:stCondLst>
                            <p:childTnLst>
                              <p:par>
                                <p:cTn id="105" presetID="10"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childTnLst>
                          </p:cTn>
                        </p:par>
                        <p:par>
                          <p:cTn id="108" fill="hold" nodeType="afterGroup">
                            <p:stCondLst>
                              <p:cond delay="18000"/>
                            </p:stCondLst>
                            <p:childTnLst>
                              <p:par>
                                <p:cTn id="109" presetID="10" presetClass="entr" presetSubtype="0" fill="hold" nodeType="afterEffect">
                                  <p:stCondLst>
                                    <p:cond delay="0"/>
                                  </p:stCondLst>
                                  <p:childTnLst>
                                    <p:set>
                                      <p:cBhvr>
                                        <p:cTn id="110" dur="1" fill="hold">
                                          <p:stCondLst>
                                            <p:cond delay="0"/>
                                          </p:stCondLst>
                                        </p:cTn>
                                        <p:tgtEl>
                                          <p:spTgt spid="34826"/>
                                        </p:tgtEl>
                                        <p:attrNameLst>
                                          <p:attrName>style.visibility</p:attrName>
                                        </p:attrNameLst>
                                      </p:cBhvr>
                                      <p:to>
                                        <p:strVal val="visible"/>
                                      </p:to>
                                    </p:set>
                                    <p:animEffect transition="in" filter="fade">
                                      <p:cBhvr>
                                        <p:cTn id="111" dur="500"/>
                                        <p:tgtEl>
                                          <p:spTgt spid="34826"/>
                                        </p:tgtEl>
                                      </p:cBhvr>
                                    </p:animEffect>
                                  </p:childTnLst>
                                </p:cTn>
                              </p:par>
                            </p:childTnLst>
                          </p:cTn>
                        </p:par>
                        <p:par>
                          <p:cTn id="112" fill="hold" nodeType="afterGroup">
                            <p:stCondLst>
                              <p:cond delay="18500"/>
                            </p:stCondLst>
                            <p:childTnLst>
                              <p:par>
                                <p:cTn id="113" presetID="10" presetClass="entr" presetSubtype="0" fill="hold" nodeType="afterEffect">
                                  <p:stCondLst>
                                    <p:cond delay="0"/>
                                  </p:stCondLst>
                                  <p:childTnLst>
                                    <p:set>
                                      <p:cBhvr>
                                        <p:cTn id="114" dur="1" fill="hold">
                                          <p:stCondLst>
                                            <p:cond delay="0"/>
                                          </p:stCondLst>
                                        </p:cTn>
                                        <p:tgtEl>
                                          <p:spTgt spid="34827"/>
                                        </p:tgtEl>
                                        <p:attrNameLst>
                                          <p:attrName>style.visibility</p:attrName>
                                        </p:attrNameLst>
                                      </p:cBhvr>
                                      <p:to>
                                        <p:strVal val="visible"/>
                                      </p:to>
                                    </p:set>
                                    <p:animEffect transition="in" filter="fade">
                                      <p:cBhvr>
                                        <p:cTn id="115" dur="500"/>
                                        <p:tgtEl>
                                          <p:spTgt spid="34827"/>
                                        </p:tgtEl>
                                      </p:cBhvr>
                                    </p:animEffect>
                                  </p:childTnLst>
                                </p:cTn>
                              </p:par>
                            </p:childTnLst>
                          </p:cTn>
                        </p:par>
                        <p:par>
                          <p:cTn id="116" fill="hold" nodeType="afterGroup">
                            <p:stCondLst>
                              <p:cond delay="19000"/>
                            </p:stCondLst>
                            <p:childTnLst>
                              <p:par>
                                <p:cTn id="117" presetID="10" presetClass="entr" presetSubtype="0" fill="hold"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500"/>
                                        <p:tgtEl>
                                          <p:spTgt spid="27"/>
                                        </p:tgtEl>
                                      </p:cBhvr>
                                    </p:animEffect>
                                  </p:childTnLst>
                                </p:cTn>
                              </p:par>
                            </p:childTnLst>
                          </p:cTn>
                        </p:par>
                        <p:par>
                          <p:cTn id="120" fill="hold" nodeType="afterGroup">
                            <p:stCondLst>
                              <p:cond delay="19500"/>
                            </p:stCondLst>
                            <p:childTnLst>
                              <p:par>
                                <p:cTn id="121" presetID="10" presetClass="entr" presetSubtype="0" fill="hold" nodeType="afterEffect">
                                  <p:stCondLst>
                                    <p:cond delay="0"/>
                                  </p:stCondLst>
                                  <p:childTnLst>
                                    <p:set>
                                      <p:cBhvr>
                                        <p:cTn id="122" dur="1" fill="hold">
                                          <p:stCondLst>
                                            <p:cond delay="0"/>
                                          </p:stCondLst>
                                        </p:cTn>
                                        <p:tgtEl>
                                          <p:spTgt spid="34823"/>
                                        </p:tgtEl>
                                        <p:attrNameLst>
                                          <p:attrName>style.visibility</p:attrName>
                                        </p:attrNameLst>
                                      </p:cBhvr>
                                      <p:to>
                                        <p:strVal val="visible"/>
                                      </p:to>
                                    </p:set>
                                    <p:animEffect transition="in" filter="fade">
                                      <p:cBhvr>
                                        <p:cTn id="123" dur="500"/>
                                        <p:tgtEl>
                                          <p:spTgt spid="34823"/>
                                        </p:tgtEl>
                                      </p:cBhvr>
                                    </p:animEffect>
                                  </p:childTnLst>
                                </p:cTn>
                              </p:par>
                            </p:childTnLst>
                          </p:cTn>
                        </p:par>
                        <p:par>
                          <p:cTn id="124" fill="hold" nodeType="afterGroup">
                            <p:stCondLst>
                              <p:cond delay="20000"/>
                            </p:stCondLst>
                            <p:childTnLst>
                              <p:par>
                                <p:cTn id="125" presetID="10" presetClass="entr" presetSubtype="0" fill="hold" nodeType="afterEffect">
                                  <p:stCondLst>
                                    <p:cond delay="0"/>
                                  </p:stCondLst>
                                  <p:childTnLst>
                                    <p:set>
                                      <p:cBhvr>
                                        <p:cTn id="126" dur="1" fill="hold">
                                          <p:stCondLst>
                                            <p:cond delay="0"/>
                                          </p:stCondLst>
                                        </p:cTn>
                                        <p:tgtEl>
                                          <p:spTgt spid="34824"/>
                                        </p:tgtEl>
                                        <p:attrNameLst>
                                          <p:attrName>style.visibility</p:attrName>
                                        </p:attrNameLst>
                                      </p:cBhvr>
                                      <p:to>
                                        <p:strVal val="visible"/>
                                      </p:to>
                                    </p:set>
                                    <p:animEffect transition="in" filter="fade">
                                      <p:cBhvr>
                                        <p:cTn id="127" dur="500"/>
                                        <p:tgtEl>
                                          <p:spTgt spid="34824"/>
                                        </p:tgtEl>
                                      </p:cBhvr>
                                    </p:animEffect>
                                  </p:childTnLst>
                                </p:cTn>
                              </p:par>
                            </p:childTnLst>
                          </p:cTn>
                        </p:par>
                        <p:par>
                          <p:cTn id="128" fill="hold" nodeType="afterGroup">
                            <p:stCondLst>
                              <p:cond delay="20500"/>
                            </p:stCondLst>
                            <p:childTnLst>
                              <p:par>
                                <p:cTn id="129" presetID="10" presetClass="entr" presetSubtype="0" fill="hold"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500"/>
                                        <p:tgtEl>
                                          <p:spTgt spid="30"/>
                                        </p:tgtEl>
                                      </p:cBhvr>
                                    </p:animEffect>
                                  </p:childTnLst>
                                </p:cTn>
                              </p:par>
                            </p:childTnLst>
                          </p:cTn>
                        </p:par>
                        <p:par>
                          <p:cTn id="132" fill="hold" nodeType="afterGroup">
                            <p:stCondLst>
                              <p:cond delay="21000"/>
                            </p:stCondLst>
                            <p:childTnLst>
                              <p:par>
                                <p:cTn id="133" presetID="10" presetClass="entr" presetSubtype="0" fill="hold" nodeType="afterEffect">
                                  <p:stCondLst>
                                    <p:cond delay="0"/>
                                  </p:stCondLst>
                                  <p:childTnLst>
                                    <p:set>
                                      <p:cBhvr>
                                        <p:cTn id="134" dur="1" fill="hold">
                                          <p:stCondLst>
                                            <p:cond delay="0"/>
                                          </p:stCondLst>
                                        </p:cTn>
                                        <p:tgtEl>
                                          <p:spTgt spid="26"/>
                                        </p:tgtEl>
                                        <p:attrNameLst>
                                          <p:attrName>style.visibility</p:attrName>
                                        </p:attrNameLst>
                                      </p:cBhvr>
                                      <p:to>
                                        <p:strVal val="visible"/>
                                      </p:to>
                                    </p:set>
                                    <p:animEffect transition="in" filter="fade">
                                      <p:cBhvr>
                                        <p:cTn id="135" dur="500"/>
                                        <p:tgtEl>
                                          <p:spTgt spid="26"/>
                                        </p:tgtEl>
                                      </p:cBhvr>
                                    </p:animEffect>
                                  </p:childTnLst>
                                </p:cTn>
                              </p:par>
                            </p:childTnLst>
                          </p:cTn>
                        </p:par>
                        <p:par>
                          <p:cTn id="136" fill="hold" nodeType="afterGroup">
                            <p:stCondLst>
                              <p:cond delay="21500"/>
                            </p:stCondLst>
                            <p:childTnLst>
                              <p:par>
                                <p:cTn id="137" presetID="10" presetClass="entr" presetSubtype="0" fill="hold" nodeType="afterEffect">
                                  <p:stCondLst>
                                    <p:cond delay="0"/>
                                  </p:stCondLst>
                                  <p:childTnLst>
                                    <p:set>
                                      <p:cBhvr>
                                        <p:cTn id="138" dur="1" fill="hold">
                                          <p:stCondLst>
                                            <p:cond delay="0"/>
                                          </p:stCondLst>
                                        </p:cTn>
                                        <p:tgtEl>
                                          <p:spTgt spid="11"/>
                                        </p:tgtEl>
                                        <p:attrNameLst>
                                          <p:attrName>style.visibility</p:attrName>
                                        </p:attrNameLst>
                                      </p:cBhvr>
                                      <p:to>
                                        <p:strVal val="visible"/>
                                      </p:to>
                                    </p:set>
                                    <p:animEffect transition="in" filter="fade">
                                      <p:cBhvr>
                                        <p:cTn id="139" dur="500"/>
                                        <p:tgtEl>
                                          <p:spTgt spid="11"/>
                                        </p:tgtEl>
                                      </p:cBhvr>
                                    </p:animEffect>
                                  </p:childTnLst>
                                </p:cTn>
                              </p:par>
                            </p:childTnLst>
                          </p:cTn>
                        </p:par>
                        <p:par>
                          <p:cTn id="140" fill="hold" nodeType="afterGroup">
                            <p:stCondLst>
                              <p:cond delay="22000"/>
                            </p:stCondLst>
                            <p:childTnLst>
                              <p:par>
                                <p:cTn id="141" presetID="10" presetClass="entr" presetSubtype="0" fill="hold" nodeType="afterEffect">
                                  <p:stCondLst>
                                    <p:cond delay="0"/>
                                  </p:stCondLst>
                                  <p:childTnLst>
                                    <p:set>
                                      <p:cBhvr>
                                        <p:cTn id="142" dur="1" fill="hold">
                                          <p:stCondLst>
                                            <p:cond delay="0"/>
                                          </p:stCondLst>
                                        </p:cTn>
                                        <p:tgtEl>
                                          <p:spTgt spid="23"/>
                                        </p:tgtEl>
                                        <p:attrNameLst>
                                          <p:attrName>style.visibility</p:attrName>
                                        </p:attrNameLst>
                                      </p:cBhvr>
                                      <p:to>
                                        <p:strVal val="visible"/>
                                      </p:to>
                                    </p:set>
                                    <p:animEffect transition="in" filter="fade">
                                      <p:cBhvr>
                                        <p:cTn id="143" dur="500"/>
                                        <p:tgtEl>
                                          <p:spTgt spid="23"/>
                                        </p:tgtEl>
                                      </p:cBhvr>
                                    </p:animEffect>
                                  </p:childTnLst>
                                </p:cTn>
                              </p:par>
                            </p:childTnLst>
                          </p:cTn>
                        </p:par>
                        <p:par>
                          <p:cTn id="144" fill="hold" nodeType="afterGroup">
                            <p:stCondLst>
                              <p:cond delay="22500"/>
                            </p:stCondLst>
                            <p:childTnLst>
                              <p:par>
                                <p:cTn id="145" presetID="10" presetClass="entr" presetSubtype="0" fill="hold" nodeType="afterEffect">
                                  <p:stCondLst>
                                    <p:cond delay="0"/>
                                  </p:stCondLst>
                                  <p:childTnLst>
                                    <p:set>
                                      <p:cBhvr>
                                        <p:cTn id="146" dur="1" fill="hold">
                                          <p:stCondLst>
                                            <p:cond delay="0"/>
                                          </p:stCondLst>
                                        </p:cTn>
                                        <p:tgtEl>
                                          <p:spTgt spid="22"/>
                                        </p:tgtEl>
                                        <p:attrNameLst>
                                          <p:attrName>style.visibility</p:attrName>
                                        </p:attrNameLst>
                                      </p:cBhvr>
                                      <p:to>
                                        <p:strVal val="visible"/>
                                      </p:to>
                                    </p:set>
                                    <p:animEffect transition="in" filter="fade">
                                      <p:cBhvr>
                                        <p:cTn id="147" dur="500"/>
                                        <p:tgtEl>
                                          <p:spTgt spid="22"/>
                                        </p:tgtEl>
                                      </p:cBhvr>
                                    </p:animEffect>
                                  </p:childTnLst>
                                </p:cTn>
                              </p:par>
                            </p:childTnLst>
                          </p:cTn>
                        </p:par>
                        <p:par>
                          <p:cTn id="148" fill="hold" nodeType="afterGroup">
                            <p:stCondLst>
                              <p:cond delay="23000"/>
                            </p:stCondLst>
                            <p:childTnLst>
                              <p:par>
                                <p:cTn id="149" presetID="10" presetClass="entr" presetSubtype="0" fill="hold" nodeType="afterEffect">
                                  <p:stCondLst>
                                    <p:cond delay="0"/>
                                  </p:stCondLst>
                                  <p:childTnLst>
                                    <p:set>
                                      <p:cBhvr>
                                        <p:cTn id="150" dur="1" fill="hold">
                                          <p:stCondLst>
                                            <p:cond delay="0"/>
                                          </p:stCondLst>
                                        </p:cTn>
                                        <p:tgtEl>
                                          <p:spTgt spid="34832"/>
                                        </p:tgtEl>
                                        <p:attrNameLst>
                                          <p:attrName>style.visibility</p:attrName>
                                        </p:attrNameLst>
                                      </p:cBhvr>
                                      <p:to>
                                        <p:strVal val="visible"/>
                                      </p:to>
                                    </p:set>
                                    <p:animEffect transition="in" filter="fade">
                                      <p:cBhvr>
                                        <p:cTn id="151" dur="500"/>
                                        <p:tgtEl>
                                          <p:spTgt spid="34832"/>
                                        </p:tgtEl>
                                      </p:cBhvr>
                                    </p:animEffect>
                                  </p:childTnLst>
                                </p:cTn>
                              </p:par>
                            </p:childTnLst>
                          </p:cTn>
                        </p:par>
                        <p:par>
                          <p:cTn id="152" fill="hold" nodeType="afterGroup">
                            <p:stCondLst>
                              <p:cond delay="23500"/>
                            </p:stCondLst>
                            <p:childTnLst>
                              <p:par>
                                <p:cTn id="153" presetID="10" presetClass="entr" presetSubtype="0" fill="hold" nodeType="afterEffect">
                                  <p:stCondLst>
                                    <p:cond delay="0"/>
                                  </p:stCondLst>
                                  <p:childTnLst>
                                    <p:set>
                                      <p:cBhvr>
                                        <p:cTn id="154" dur="1" fill="hold">
                                          <p:stCondLst>
                                            <p:cond delay="0"/>
                                          </p:stCondLst>
                                        </p:cTn>
                                        <p:tgtEl>
                                          <p:spTgt spid="28"/>
                                        </p:tgtEl>
                                        <p:attrNameLst>
                                          <p:attrName>style.visibility</p:attrName>
                                        </p:attrNameLst>
                                      </p:cBhvr>
                                      <p:to>
                                        <p:strVal val="visible"/>
                                      </p:to>
                                    </p:set>
                                    <p:animEffect transition="in" filter="fade">
                                      <p:cBhvr>
                                        <p:cTn id="155" dur="500"/>
                                        <p:tgtEl>
                                          <p:spTgt spid="28"/>
                                        </p:tgtEl>
                                      </p:cBhvr>
                                    </p:animEffect>
                                  </p:childTnLst>
                                </p:cTn>
                              </p:par>
                            </p:childTnLst>
                          </p:cTn>
                        </p:par>
                        <p:par>
                          <p:cTn id="156" fill="hold" nodeType="afterGroup">
                            <p:stCondLst>
                              <p:cond delay="24000"/>
                            </p:stCondLst>
                            <p:childTnLst>
                              <p:par>
                                <p:cTn id="157" presetID="10" presetClass="entr" presetSubtype="0" fill="hold" nodeType="afterEffect">
                                  <p:stCondLst>
                                    <p:cond delay="0"/>
                                  </p:stCondLst>
                                  <p:childTnLst>
                                    <p:set>
                                      <p:cBhvr>
                                        <p:cTn id="158" dur="1" fill="hold">
                                          <p:stCondLst>
                                            <p:cond delay="0"/>
                                          </p:stCondLst>
                                        </p:cTn>
                                        <p:tgtEl>
                                          <p:spTgt spid="8"/>
                                        </p:tgtEl>
                                        <p:attrNameLst>
                                          <p:attrName>style.visibility</p:attrName>
                                        </p:attrNameLst>
                                      </p:cBhvr>
                                      <p:to>
                                        <p:strVal val="visible"/>
                                      </p:to>
                                    </p:set>
                                    <p:animEffect transition="in" filter="fade">
                                      <p:cBhvr>
                                        <p:cTn id="159" dur="500"/>
                                        <p:tgtEl>
                                          <p:spTgt spid="8"/>
                                        </p:tgtEl>
                                      </p:cBhvr>
                                    </p:animEffect>
                                  </p:childTnLst>
                                </p:cTn>
                              </p:par>
                            </p:childTnLst>
                          </p:cTn>
                        </p:par>
                        <p:par>
                          <p:cTn id="160" fill="hold" nodeType="afterGroup">
                            <p:stCondLst>
                              <p:cond delay="24500"/>
                            </p:stCondLst>
                            <p:childTnLst>
                              <p:par>
                                <p:cTn id="161" presetID="10" presetClass="entr" presetSubtype="0" fill="hold" nodeType="afterEffect">
                                  <p:stCondLst>
                                    <p:cond delay="0"/>
                                  </p:stCondLst>
                                  <p:childTnLst>
                                    <p:set>
                                      <p:cBhvr>
                                        <p:cTn id="162" dur="1" fill="hold">
                                          <p:stCondLst>
                                            <p:cond delay="0"/>
                                          </p:stCondLst>
                                        </p:cTn>
                                        <p:tgtEl>
                                          <p:spTgt spid="34834"/>
                                        </p:tgtEl>
                                        <p:attrNameLst>
                                          <p:attrName>style.visibility</p:attrName>
                                        </p:attrNameLst>
                                      </p:cBhvr>
                                      <p:to>
                                        <p:strVal val="visible"/>
                                      </p:to>
                                    </p:set>
                                    <p:animEffect transition="in" filter="fade">
                                      <p:cBhvr>
                                        <p:cTn id="163" dur="500"/>
                                        <p:tgtEl>
                                          <p:spTgt spid="34834"/>
                                        </p:tgtEl>
                                      </p:cBhvr>
                                    </p:animEffect>
                                  </p:childTnLst>
                                </p:cTn>
                              </p:par>
                            </p:childTnLst>
                          </p:cTn>
                        </p:par>
                        <p:par>
                          <p:cTn id="164" fill="hold" nodeType="afterGroup">
                            <p:stCondLst>
                              <p:cond delay="25000"/>
                            </p:stCondLst>
                            <p:childTnLst>
                              <p:par>
                                <p:cTn id="165" presetID="1" presetClass="entr" presetSubtype="0" fill="hold" nodeType="afterEffect">
                                  <p:stCondLst>
                                    <p:cond delay="0"/>
                                  </p:stCondLst>
                                  <p:childTnLst>
                                    <p:set>
                                      <p:cBhvr>
                                        <p:cTn id="166" dur="1" fill="hold">
                                          <p:stCondLst>
                                            <p:cond delay="0"/>
                                          </p:stCondLst>
                                        </p:cTn>
                                        <p:tgtEl>
                                          <p:spTgt spid="3"/>
                                        </p:tgtEl>
                                        <p:attrNameLst>
                                          <p:attrName>style.visibility</p:attrName>
                                        </p:attrNameLst>
                                      </p:cBhvr>
                                      <p:to>
                                        <p:strVal val="visible"/>
                                      </p:to>
                                    </p:set>
                                  </p:childTnLst>
                                </p:cTn>
                              </p:par>
                            </p:childTnLst>
                          </p:cTn>
                        </p:par>
                        <p:par>
                          <p:cTn id="167" fill="hold" nodeType="afterGroup">
                            <p:stCondLst>
                              <p:cond delay="25000"/>
                            </p:stCondLst>
                            <p:childTnLst>
                              <p:par>
                                <p:cTn id="168" presetID="1" presetClass="entr" presetSubtype="0" fill="hold" nodeType="afterEffect">
                                  <p:stCondLst>
                                    <p:cond delay="0"/>
                                  </p:stCondLst>
                                  <p:childTnLst>
                                    <p:set>
                                      <p:cBhvr>
                                        <p:cTn id="16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tshållare för bildnummer 3"/>
          <p:cNvSpPr>
            <a:spLocks noGrp="1"/>
          </p:cNvSpPr>
          <p:nvPr>
            <p:ph type="sldNum" sz="quarter" idx="4294967295"/>
          </p:nvPr>
        </p:nvSpPr>
        <p:spPr bwMode="auto">
          <a:xfrm>
            <a:off x="7812088" y="6408738"/>
            <a:ext cx="874712"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en-US" altLang="sv-SE" sz="1800">
              <a:latin typeface="Arial" panose="020B0604020202020204" pitchFamily="34" charset="0"/>
            </a:endParaRPr>
          </a:p>
        </p:txBody>
      </p:sp>
      <p:pic>
        <p:nvPicPr>
          <p:cNvPr id="63491" name="Bildobjekt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600" y="34925"/>
            <a:ext cx="26892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ktangel 1"/>
          <p:cNvSpPr>
            <a:spLocks noChangeArrowheads="1"/>
          </p:cNvSpPr>
          <p:nvPr/>
        </p:nvSpPr>
        <p:spPr bwMode="auto">
          <a:xfrm>
            <a:off x="3924300" y="93663"/>
            <a:ext cx="40846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v-SE" altLang="sv-SE" sz="2400" b="1">
                <a:solidFill>
                  <a:srgbClr val="222222"/>
                </a:solidFill>
                <a:latin typeface="Helvetica Neue"/>
              </a:rPr>
              <a:t>Först i Sverige med unikt vårdsamarbete</a:t>
            </a:r>
          </a:p>
        </p:txBody>
      </p:sp>
      <p:sp>
        <p:nvSpPr>
          <p:cNvPr id="63493" name="AutoShape 6" descr="http://resources.mynewsdesk.com/image/upload/dpr_1.0,f_auto,q_80,w_685/gh0owmtaxqwx4fx9bani.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sv-SE" altLang="sv-SE"/>
          </a:p>
        </p:txBody>
      </p:sp>
      <p:sp>
        <p:nvSpPr>
          <p:cNvPr id="63494" name="AutoShape 8" descr="http://resources.mynewsdesk.com/image/upload/dpr_1.0,f_auto,q_80,w_685/gh0owmtaxqwx4fx9bani.jpg"/>
          <p:cNvSpPr>
            <a:spLocks noChangeAspect="1" noChangeArrowheads="1"/>
          </p:cNvSpPr>
          <p:nvPr/>
        </p:nvSpPr>
        <p:spPr bwMode="auto">
          <a:xfrm>
            <a:off x="6153150" y="3597275"/>
            <a:ext cx="2811463"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v-SE" altLang="sv-SE"/>
              <a:t>Catharina Johansson, chef vård och omsorgsförvaltningen Alingsås.</a:t>
            </a:r>
          </a:p>
        </p:txBody>
      </p:sp>
      <p:pic>
        <p:nvPicPr>
          <p:cNvPr id="63495" name="Bildobjekt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53150" y="923925"/>
            <a:ext cx="2989263"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ruta 5"/>
          <p:cNvSpPr txBox="1">
            <a:spLocks noChangeArrowheads="1"/>
          </p:cNvSpPr>
          <p:nvPr/>
        </p:nvSpPr>
        <p:spPr bwMode="auto">
          <a:xfrm>
            <a:off x="307975" y="1196975"/>
            <a:ext cx="56594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v-SE" altLang="sv-SE"/>
              <a:t>Ett sverigeunikt samarbete mellan Alingsås kommun och den idéburna organisationen Bräcke Diakoni ska förbättra demensvården i Alingsås kommun. Avtalet, som träder i kraft 1 oktober, ska skapa en vårdkedja för att höja livskvaliteten bland äldre.</a:t>
            </a:r>
          </a:p>
          <a:p>
            <a:endParaRPr lang="sv-SE" altLang="sv-SE"/>
          </a:p>
          <a:p>
            <a:r>
              <a:rPr lang="sv-SE" altLang="sv-SE"/>
              <a:t>Tidigare har det använts en del vad gäller flyktingboenden och liknande verksamheter. Men för första gången i Sverige har Alingsås kommun och Bräcke diakoni nu skrivit avtal om </a:t>
            </a:r>
            <a:r>
              <a:rPr lang="sv-SE" altLang="sv-SE" b="1"/>
              <a:t>ett IOP- samarbete inom demensvård. </a:t>
            </a:r>
            <a:r>
              <a:rPr lang="sv-SE" altLang="sv-SE"/>
              <a:t>En enig nämnd och ett enigt kommunfullmäktige har tagit beslut om att genomföra samarbetet.</a:t>
            </a:r>
          </a:p>
          <a:p>
            <a:r>
              <a:rPr lang="sv-SE" altLang="sv-SE"/>
              <a:t>- Det känns väldigt spännande, säger Anders Sandberg (S), ordförande i vård- och äldreomsorgsnämnden i Alingsås kommun.</a:t>
            </a:r>
          </a:p>
          <a:p>
            <a:r>
              <a:rPr lang="sv-SE" altLang="sv-SE"/>
              <a:t> </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7288" y="3295650"/>
            <a:ext cx="113506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4" descr="http://www.socialforum.se/_upload/sim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4663" y="3962400"/>
            <a:ext cx="15621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itle 1"/>
          <p:cNvSpPr>
            <a:spLocks noGrp="1"/>
          </p:cNvSpPr>
          <p:nvPr>
            <p:ph type="title"/>
          </p:nvPr>
        </p:nvSpPr>
        <p:spPr>
          <a:xfrm>
            <a:off x="4251325" y="100013"/>
            <a:ext cx="3336925" cy="866775"/>
          </a:xfrm>
        </p:spPr>
        <p:txBody>
          <a:bodyPr/>
          <a:lstStyle/>
          <a:p>
            <a:pPr eaLnBrk="1" hangingPunct="1"/>
            <a:r>
              <a:rPr lang="sv-SE" altLang="sv-SE">
                <a:latin typeface="Charter ITC Std Black" pitchFamily="18" charset="0"/>
              </a:rPr>
              <a:t>Intresseorganisation</a:t>
            </a:r>
          </a:p>
        </p:txBody>
      </p:sp>
      <p:pic>
        <p:nvPicPr>
          <p:cNvPr id="26629" name="Picture 2" descr="http://www.socialforum.se/_upload/logo_rb_to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88" y="1373188"/>
            <a:ext cx="182403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http://www.socialforum.se/_upload/Civillogg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9275" y="3622675"/>
            <a:ext cx="14112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0" descr="http://www.socialforum.se/_upload/fenix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0488" y="2038350"/>
            <a:ext cx="7810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2" descr="http://www.socialforum.se/_upload/FA%20sköld.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8350" y="2501900"/>
            <a:ext cx="6207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4" descr="http://www.socialforum.se/_upload/fhdbf.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1175" y="3941763"/>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6" descr="http://www.socialforum.se/_upload/hmlogga_ff3333_70.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125" y="2544763"/>
            <a:ext cx="1857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8" descr="http://www.socialforum.se/_upload/individuell.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58100" y="24352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34" descr="http://www.socialforum.se/_upload/fritidsforum.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4163" y="4506913"/>
            <a:ext cx="96837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38" descr="http://www.socialforum.se/_upload/sensusROD_3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1213" y="3440113"/>
            <a:ext cx="12144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40" descr="http://www.socialforum.se/_upload/SMlogo.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65600" y="4608513"/>
            <a:ext cx="9588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44" descr="http://www.socialforum.se/_upload/Viollogga2005Liten.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39113" y="3152775"/>
            <a:ext cx="4984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46" descr="http://www.socialforum.se/_upload/Sk_logo_RGB.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43213" y="3230563"/>
            <a:ext cx="16208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48" descr="http://www.socialforum.se/_upload/rklogga.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37475" y="1885950"/>
            <a:ext cx="13001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50" descr="http://www.socialforum.se/_upload/blaban.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5788" y="2974975"/>
            <a:ext cx="165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52" descr="http://www.socialforum.se/_upload/frikrad.g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37475" y="3657600"/>
            <a:ext cx="5302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60" descr="http://www.socialforum.se/_upload/viljanloggo.gif"/>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73813" y="4275138"/>
            <a:ext cx="83185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Bildobjekt 36" descr="stdsmissionlogga.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521200" y="3159125"/>
            <a:ext cx="17065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Bildobjekt 37" descr="rokslogo.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6391275" y="1403350"/>
            <a:ext cx="11969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Bildobjekt 38" descr="majblomman.gif"/>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2058988" y="2022475"/>
            <a:ext cx="5524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Bildobjekt 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3216275" y="4159250"/>
            <a:ext cx="1403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Picture 26" descr="http://www.socialforum.se/_upload/lion.gif"/>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56188" y="4922838"/>
            <a:ext cx="565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1" name="Picture 28" descr="http://www.socialforum.se/_upload/lp.gif"/>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48075" y="48958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2" name="Bildobjekt 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5300663" y="2162175"/>
            <a:ext cx="1574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3" name="Bildobjekt 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885113" y="1196975"/>
            <a:ext cx="1016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4" name="Bildobjekt 4"/>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4660900" y="4092575"/>
            <a:ext cx="12668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5" name="Bildobjekt 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4241800" y="5465763"/>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6" name="Bildobjekt 3"/>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1600" y="34925"/>
            <a:ext cx="26892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7" name="Bildobjekt 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365125" y="2019300"/>
            <a:ext cx="160972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8" name="Bildobjekt 2"/>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124075" y="3073400"/>
            <a:ext cx="7318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9" name="Picture 38" descr="Giving Peopl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985000" y="3976688"/>
            <a:ext cx="7524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0" name="Bildobjekt 2"/>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7392988" y="3019425"/>
            <a:ext cx="606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1" name="Bildobjekt 2"/>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624138" y="4286250"/>
            <a:ext cx="7127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2" name="Bildobjekt 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4525963" y="3679825"/>
            <a:ext cx="1341437"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3" name="Bildobjekt 1"/>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5145088" y="2524125"/>
            <a:ext cx="190976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4" name="Bildobjekt 2"/>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619375" y="2601913"/>
            <a:ext cx="16224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5" name="textruta 1"/>
          <p:cNvSpPr txBox="1">
            <a:spLocks noChangeArrowheads="1"/>
          </p:cNvSpPr>
          <p:nvPr/>
        </p:nvSpPr>
        <p:spPr bwMode="auto">
          <a:xfrm>
            <a:off x="111125" y="4533900"/>
            <a:ext cx="25003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v-SE" altLang="sv-SE">
                <a:latin typeface="Charter ITC Std" pitchFamily="18" charset="0"/>
              </a:rPr>
              <a:t>”främja förutsättningarna för samt stödja utvecklingen av idéburen organisering med social inriktning i Sverige”</a:t>
            </a:r>
            <a:endParaRPr lang="sv-SE" altLang="sv-SE"/>
          </a:p>
        </p:txBody>
      </p:sp>
      <p:sp>
        <p:nvSpPr>
          <p:cNvPr id="26666" name="textruta 2"/>
          <p:cNvSpPr txBox="1">
            <a:spLocks noChangeArrowheads="1"/>
          </p:cNvSpPr>
          <p:nvPr/>
        </p:nvSpPr>
        <p:spPr bwMode="auto">
          <a:xfrm>
            <a:off x="6572250" y="4873625"/>
            <a:ext cx="2559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v-SE" altLang="sv-SE">
                <a:latin typeface="Charter ITC Std" pitchFamily="18" charset="0"/>
              </a:rPr>
              <a:t>”som bidrag till den demokratiska samhällsutvecklingen och den generella välfärden”</a:t>
            </a:r>
            <a:endParaRPr lang="sv-SE" altLang="sv-SE"/>
          </a:p>
        </p:txBody>
      </p:sp>
      <p:pic>
        <p:nvPicPr>
          <p:cNvPr id="2" name="Bildobjekt 1"/>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2282824" y="1531220"/>
            <a:ext cx="785813" cy="43093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Bildobjekt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4925"/>
            <a:ext cx="26892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ktangel 3"/>
          <p:cNvSpPr>
            <a:spLocks noChangeArrowheads="1"/>
          </p:cNvSpPr>
          <p:nvPr/>
        </p:nvSpPr>
        <p:spPr bwMode="auto">
          <a:xfrm>
            <a:off x="2286000" y="2967038"/>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4"/>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4"/>
              </a:buBlip>
              <a:defRPr sz="2500">
                <a:solidFill>
                  <a:schemeClr val="tx1"/>
                </a:solidFill>
                <a:latin typeface="Charter ITC Std" pitchFamily="18" charset="0"/>
              </a:defRPr>
            </a:lvl2pPr>
            <a:lvl3pPr marL="1143000" indent="-228600">
              <a:spcBef>
                <a:spcPct val="20000"/>
              </a:spcBef>
              <a:buSzPct val="100000"/>
              <a:buBlip>
                <a:blip r:embed="rId4"/>
              </a:buBlip>
              <a:defRPr sz="2100">
                <a:solidFill>
                  <a:schemeClr val="tx1"/>
                </a:solidFill>
                <a:latin typeface="Charter ITC Std" pitchFamily="18" charset="0"/>
              </a:defRPr>
            </a:lvl3pPr>
            <a:lvl4pPr marL="1600200" indent="-228600">
              <a:spcBef>
                <a:spcPct val="20000"/>
              </a:spcBef>
              <a:buSzPct val="100000"/>
              <a:buBlip>
                <a:blip r:embed="rId4"/>
              </a:buBlip>
              <a:defRPr>
                <a:solidFill>
                  <a:schemeClr val="tx1"/>
                </a:solidFill>
                <a:latin typeface="Charter ITC Std" pitchFamily="18" charset="0"/>
              </a:defRPr>
            </a:lvl4pPr>
            <a:lvl5pPr marL="2057400" indent="-228600">
              <a:spcBef>
                <a:spcPct val="20000"/>
              </a:spcBef>
              <a:buSzPct val="100000"/>
              <a:buBlip>
                <a:blip r:embed="rId4"/>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4"/>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4"/>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4"/>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4"/>
              </a:buBlip>
              <a:defRPr sz="1400">
                <a:solidFill>
                  <a:schemeClr val="tx1"/>
                </a:solidFill>
                <a:latin typeface="Charter ITC Std" pitchFamily="18" charset="0"/>
              </a:defRPr>
            </a:lvl9pPr>
          </a:lstStyle>
          <a:p>
            <a:pPr eaLnBrk="1" hangingPunct="1">
              <a:spcBef>
                <a:spcPct val="0"/>
              </a:spcBef>
              <a:buSzTx/>
              <a:buFontTx/>
              <a:buNone/>
            </a:pPr>
            <a:r>
              <a:rPr lang="sv-SE" altLang="sv-SE" sz="1800">
                <a:latin typeface="Arial" panose="020B0604020202020204" pitchFamily="34" charset="0"/>
                <a:hlinkClick r:id="rId5"/>
              </a:rPr>
              <a:t>http://whenyouworkincivilsamhallet.tumblr.com/post/61486561578/when-we-do-things-together-its-more-fun</a:t>
            </a:r>
            <a:endParaRPr lang="sv-SE" altLang="sv-SE" sz="1800">
              <a:latin typeface="Arial" panose="020B0604020202020204" pitchFamily="34" charset="0"/>
            </a:endParaRPr>
          </a:p>
        </p:txBody>
      </p:sp>
      <p:pic>
        <p:nvPicPr>
          <p:cNvPr id="4198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138" y="1341438"/>
            <a:ext cx="10836276"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ctrTitle"/>
          </p:nvPr>
        </p:nvSpPr>
        <p:spPr>
          <a:xfrm>
            <a:off x="3708400" y="-22225"/>
            <a:ext cx="3167063" cy="1470025"/>
          </a:xfrm>
        </p:spPr>
        <p:txBody>
          <a:bodyPr/>
          <a:lstStyle/>
          <a:p>
            <a:r>
              <a:rPr lang="sv-SE" altLang="sv-SE" b="1">
                <a:solidFill>
                  <a:schemeClr val="tx2"/>
                </a:solidFill>
                <a:latin typeface="Charter ITC Std Black" pitchFamily="18" charset="0"/>
              </a:rPr>
              <a:t>Ungdomsbussen</a:t>
            </a:r>
          </a:p>
        </p:txBody>
      </p:sp>
      <p:sp>
        <p:nvSpPr>
          <p:cNvPr id="43011" name="textruta 5"/>
          <p:cNvSpPr txBox="1">
            <a:spLocks noChangeArrowheads="1"/>
          </p:cNvSpPr>
          <p:nvPr/>
        </p:nvSpPr>
        <p:spPr bwMode="auto">
          <a:xfrm>
            <a:off x="611188" y="1557338"/>
            <a:ext cx="75596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Char char="-"/>
            </a:pPr>
            <a:r>
              <a:rPr lang="sv-SE" altLang="sv-SE" sz="2400">
                <a:latin typeface="Calibri" panose="020F0502020204030204" pitchFamily="34" charset="0"/>
              </a:rPr>
              <a:t>Stadsmissionen i Västerås</a:t>
            </a:r>
            <a:r>
              <a:rPr lang="sv-SE" altLang="sv-SE" sz="2400">
                <a:latin typeface="Arial" panose="020B0604020202020204" pitchFamily="34" charset="0"/>
              </a:rPr>
              <a:t/>
            </a:r>
            <a:br>
              <a:rPr lang="sv-SE" altLang="sv-SE" sz="2400">
                <a:latin typeface="Arial" panose="020B0604020202020204" pitchFamily="34" charset="0"/>
              </a:rPr>
            </a:br>
            <a:r>
              <a:rPr lang="sv-SE" altLang="sv-SE" sz="2400">
                <a:latin typeface="Calibri" panose="020F0502020204030204" pitchFamily="34" charset="0"/>
              </a:rPr>
              <a:t>ville starta fältverksamhet för unga</a:t>
            </a:r>
          </a:p>
          <a:p>
            <a:pPr eaLnBrk="1" hangingPunct="1">
              <a:spcBef>
                <a:spcPct val="0"/>
              </a:spcBef>
              <a:buSzTx/>
              <a:buFontTx/>
              <a:buChar char="-"/>
            </a:pPr>
            <a:r>
              <a:rPr lang="sv-SE" altLang="sv-SE" sz="2400">
                <a:latin typeface="Calibri" panose="020F0502020204030204" pitchFamily="34" charset="0"/>
              </a:rPr>
              <a:t> Kontaktar kommunen för samarbete</a:t>
            </a:r>
          </a:p>
          <a:p>
            <a:pPr eaLnBrk="1" hangingPunct="1">
              <a:spcBef>
                <a:spcPct val="0"/>
              </a:spcBef>
              <a:buSzTx/>
              <a:buFontTx/>
              <a:buChar char="-"/>
            </a:pPr>
            <a:r>
              <a:rPr lang="sv-SE" altLang="sv-SE" sz="2400">
                <a:latin typeface="Calibri" panose="020F0502020204030204" pitchFamily="34" charset="0"/>
              </a:rPr>
              <a:t> Kommunen intresserad; vill upphandla</a:t>
            </a:r>
          </a:p>
          <a:p>
            <a:pPr eaLnBrk="1" hangingPunct="1">
              <a:spcBef>
                <a:spcPct val="0"/>
              </a:spcBef>
              <a:buSzTx/>
              <a:buFontTx/>
              <a:buChar char="-"/>
            </a:pPr>
            <a:r>
              <a:rPr lang="sv-SE" altLang="sv-SE" sz="2400">
                <a:latin typeface="Calibri" panose="020F0502020204030204" pitchFamily="34" charset="0"/>
              </a:rPr>
              <a:t> Stadsmissionen tycker att upphandling</a:t>
            </a:r>
            <a:br>
              <a:rPr lang="sv-SE" altLang="sv-SE" sz="2400">
                <a:latin typeface="Calibri" panose="020F0502020204030204" pitchFamily="34" charset="0"/>
              </a:rPr>
            </a:br>
            <a:r>
              <a:rPr lang="sv-SE" altLang="sv-SE" sz="2400">
                <a:latin typeface="Calibri" panose="020F0502020204030204" pitchFamily="34" charset="0"/>
              </a:rPr>
              <a:t>är orimligt. </a:t>
            </a:r>
          </a:p>
          <a:p>
            <a:pPr eaLnBrk="1" hangingPunct="1">
              <a:spcBef>
                <a:spcPct val="0"/>
              </a:spcBef>
              <a:buSzTx/>
              <a:buFontTx/>
              <a:buChar char="-"/>
            </a:pPr>
            <a:r>
              <a:rPr lang="sv-SE" altLang="sv-SE" sz="2400">
                <a:latin typeface="Calibri" panose="020F0502020204030204" pitchFamily="34" charset="0"/>
              </a:rPr>
              <a:t> Vad göra?</a:t>
            </a:r>
            <a:endParaRPr lang="sv-SE" altLang="sv-SE">
              <a:latin typeface="Calibri" panose="020F0502020204030204" pitchFamily="34" charset="0"/>
            </a:endParaRPr>
          </a:p>
        </p:txBody>
      </p:sp>
      <p:sp>
        <p:nvSpPr>
          <p:cNvPr id="43012" name="textruta 10"/>
          <p:cNvSpPr txBox="1">
            <a:spLocks noChangeArrowheads="1"/>
          </p:cNvSpPr>
          <p:nvPr/>
        </p:nvSpPr>
        <p:spPr bwMode="auto">
          <a:xfrm>
            <a:off x="6227763" y="2133600"/>
            <a:ext cx="223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pic>
        <p:nvPicPr>
          <p:cNvPr id="43013" name="Picture 9"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175" y="1052513"/>
            <a:ext cx="31718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Bildobjek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3933825"/>
            <a:ext cx="207645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Bildobjekt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600" y="34925"/>
            <a:ext cx="26892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ubrik 1"/>
          <p:cNvSpPr>
            <a:spLocks noGrp="1"/>
          </p:cNvSpPr>
          <p:nvPr>
            <p:ph type="title"/>
          </p:nvPr>
        </p:nvSpPr>
        <p:spPr>
          <a:xfrm>
            <a:off x="3756025" y="163513"/>
            <a:ext cx="3155950" cy="866775"/>
          </a:xfrm>
        </p:spPr>
        <p:txBody>
          <a:bodyPr/>
          <a:lstStyle/>
          <a:p>
            <a:r>
              <a:rPr lang="sv-SE" altLang="sv-SE">
                <a:latin typeface="Charter ITC Std Black" pitchFamily="18" charset="0"/>
              </a:rPr>
              <a:t>Nuvarande system</a:t>
            </a:r>
          </a:p>
        </p:txBody>
      </p:sp>
      <p:cxnSp>
        <p:nvCxnSpPr>
          <p:cNvPr id="45059" name="AutoShape 2"/>
          <p:cNvCxnSpPr>
            <a:cxnSpLocks noChangeShapeType="1"/>
          </p:cNvCxnSpPr>
          <p:nvPr/>
        </p:nvCxnSpPr>
        <p:spPr bwMode="auto">
          <a:xfrm>
            <a:off x="1296988" y="1628775"/>
            <a:ext cx="6175375" cy="1588"/>
          </a:xfrm>
          <a:prstGeom prst="straightConnector1">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45060" name="AutoShape 3"/>
          <p:cNvCxnSpPr>
            <a:cxnSpLocks noChangeShapeType="1"/>
          </p:cNvCxnSpPr>
          <p:nvPr/>
        </p:nvCxnSpPr>
        <p:spPr bwMode="auto">
          <a:xfrm>
            <a:off x="1296988" y="1557338"/>
            <a:ext cx="6175375" cy="1587"/>
          </a:xfrm>
          <a:prstGeom prst="straightConnector1">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45061" name="AutoShape 4"/>
          <p:cNvCxnSpPr>
            <a:cxnSpLocks noChangeShapeType="1"/>
          </p:cNvCxnSpPr>
          <p:nvPr/>
        </p:nvCxnSpPr>
        <p:spPr bwMode="auto">
          <a:xfrm>
            <a:off x="1258888" y="5251450"/>
            <a:ext cx="6176962" cy="1588"/>
          </a:xfrm>
          <a:prstGeom prst="straightConnector1">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45062" name="AutoShape 5"/>
          <p:cNvCxnSpPr>
            <a:cxnSpLocks noChangeShapeType="1"/>
          </p:cNvCxnSpPr>
          <p:nvPr/>
        </p:nvCxnSpPr>
        <p:spPr bwMode="auto">
          <a:xfrm>
            <a:off x="1258888" y="5299075"/>
            <a:ext cx="6176962" cy="1588"/>
          </a:xfrm>
          <a:prstGeom prst="straightConnector1">
            <a:avLst/>
          </a:prstGeom>
          <a:noFill/>
          <a:ln w="15875">
            <a:solidFill>
              <a:srgbClr val="000000"/>
            </a:solidFill>
            <a:round/>
            <a:headEnd/>
            <a:tailEnd/>
          </a:ln>
          <a:extLst>
            <a:ext uri="{909E8E84-426E-40DD-AFC4-6F175D3DCCD1}">
              <a14:hiddenFill xmlns:a14="http://schemas.microsoft.com/office/drawing/2010/main">
                <a:noFill/>
              </a14:hiddenFill>
            </a:ext>
          </a:extLst>
        </p:spPr>
      </p:cxnSp>
      <p:grpSp>
        <p:nvGrpSpPr>
          <p:cNvPr id="45063" name="Group 6"/>
          <p:cNvGrpSpPr>
            <a:grpSpLocks/>
          </p:cNvGrpSpPr>
          <p:nvPr/>
        </p:nvGrpSpPr>
        <p:grpSpPr bwMode="auto">
          <a:xfrm>
            <a:off x="1296988" y="2093913"/>
            <a:ext cx="6192837" cy="2998787"/>
            <a:chOff x="1995" y="5258"/>
            <a:chExt cx="7710" cy="2502"/>
          </a:xfrm>
        </p:grpSpPr>
        <p:sp>
          <p:nvSpPr>
            <p:cNvPr id="45069" name="AutoShape 7"/>
            <p:cNvSpPr>
              <a:spLocks noChangeArrowheads="1"/>
            </p:cNvSpPr>
            <p:nvPr/>
          </p:nvSpPr>
          <p:spPr bwMode="auto">
            <a:xfrm>
              <a:off x="1995" y="6976"/>
              <a:ext cx="2159" cy="784"/>
            </a:xfrm>
            <a:prstGeom prst="flowChartAlternateProcess">
              <a:avLst/>
            </a:prstGeom>
            <a:solidFill>
              <a:srgbClr val="FFFFFF"/>
            </a:solidFill>
            <a:ln w="9525">
              <a:solidFill>
                <a:srgbClr val="000000"/>
              </a:solidFill>
              <a:miter lim="800000"/>
              <a:headEnd/>
              <a:tailEnd/>
            </a:ln>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sp>
          <p:nvSpPr>
            <p:cNvPr id="45070" name="Text Box 8"/>
            <p:cNvSpPr txBox="1">
              <a:spLocks noChangeArrowheads="1"/>
            </p:cNvSpPr>
            <p:nvPr/>
          </p:nvSpPr>
          <p:spPr bwMode="auto">
            <a:xfrm>
              <a:off x="2145" y="7148"/>
              <a:ext cx="1760" cy="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algn="ctr" eaLnBrk="1" hangingPunct="1">
                <a:spcBef>
                  <a:spcPct val="0"/>
                </a:spcBef>
                <a:spcAft>
                  <a:spcPts val="1000"/>
                </a:spcAft>
                <a:buSzTx/>
                <a:buFontTx/>
                <a:buNone/>
              </a:pPr>
              <a:r>
                <a:rPr lang="sv-SE" altLang="sv-SE" sz="2400">
                  <a:latin typeface="Calibri" panose="020F0502020204030204" pitchFamily="34" charset="0"/>
                </a:rPr>
                <a:t>Kommun</a:t>
              </a:r>
              <a:endParaRPr lang="sv-SE" altLang="sv-SE" sz="2400">
                <a:latin typeface="Arial" panose="020B0604020202020204" pitchFamily="34" charset="0"/>
              </a:endParaRPr>
            </a:p>
          </p:txBody>
        </p:sp>
        <p:sp>
          <p:nvSpPr>
            <p:cNvPr id="45071" name="AutoShape 9"/>
            <p:cNvSpPr>
              <a:spLocks noChangeArrowheads="1"/>
            </p:cNvSpPr>
            <p:nvPr/>
          </p:nvSpPr>
          <p:spPr bwMode="auto">
            <a:xfrm>
              <a:off x="7659" y="6974"/>
              <a:ext cx="2040" cy="728"/>
            </a:xfrm>
            <a:prstGeom prst="flowChartMultidocument">
              <a:avLst/>
            </a:prstGeom>
            <a:solidFill>
              <a:srgbClr val="FFFFFF"/>
            </a:solidFill>
            <a:ln w="9525">
              <a:solidFill>
                <a:srgbClr val="000000"/>
              </a:solidFill>
              <a:miter lim="800000"/>
              <a:headEnd/>
              <a:tailEnd/>
            </a:ln>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sp>
          <p:nvSpPr>
            <p:cNvPr id="45072" name="AutoShape 10"/>
            <p:cNvSpPr>
              <a:spLocks noChangeArrowheads="1"/>
            </p:cNvSpPr>
            <p:nvPr/>
          </p:nvSpPr>
          <p:spPr bwMode="auto">
            <a:xfrm rot="-5400000">
              <a:off x="5823" y="6115"/>
              <a:ext cx="695" cy="2508"/>
            </a:xfrm>
            <a:prstGeom prst="downArrow">
              <a:avLst>
                <a:gd name="adj1" fmla="val 50000"/>
                <a:gd name="adj2" fmla="val 90216"/>
              </a:avLst>
            </a:prstGeom>
            <a:solidFill>
              <a:srgbClr val="FFFFFF"/>
            </a:solidFill>
            <a:ln w="9525">
              <a:solidFill>
                <a:srgbClr val="000000"/>
              </a:solidFill>
              <a:miter lim="800000"/>
              <a:headEnd/>
              <a:tailEnd/>
            </a:ln>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sp>
          <p:nvSpPr>
            <p:cNvPr id="45073" name="AutoShape 11"/>
            <p:cNvSpPr>
              <a:spLocks noChangeArrowheads="1"/>
            </p:cNvSpPr>
            <p:nvPr/>
          </p:nvSpPr>
          <p:spPr bwMode="auto">
            <a:xfrm>
              <a:off x="1995" y="5258"/>
              <a:ext cx="2159" cy="784"/>
            </a:xfrm>
            <a:prstGeom prst="flowChartAlternateProcess">
              <a:avLst/>
            </a:prstGeom>
            <a:solidFill>
              <a:srgbClr val="FFFFFF"/>
            </a:solidFill>
            <a:ln w="9525">
              <a:solidFill>
                <a:srgbClr val="000000"/>
              </a:solidFill>
              <a:miter lim="800000"/>
              <a:headEnd/>
              <a:tailEnd/>
            </a:ln>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sp>
          <p:nvSpPr>
            <p:cNvPr id="45074" name="Text Box 12"/>
            <p:cNvSpPr txBox="1">
              <a:spLocks noChangeArrowheads="1"/>
            </p:cNvSpPr>
            <p:nvPr/>
          </p:nvSpPr>
          <p:spPr bwMode="auto">
            <a:xfrm>
              <a:off x="2200" y="5400"/>
              <a:ext cx="1760" cy="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algn="ctr" eaLnBrk="1" hangingPunct="1">
                <a:spcBef>
                  <a:spcPct val="0"/>
                </a:spcBef>
                <a:spcAft>
                  <a:spcPts val="1000"/>
                </a:spcAft>
                <a:buSzTx/>
                <a:buFontTx/>
                <a:buNone/>
              </a:pPr>
              <a:r>
                <a:rPr lang="sv-SE" altLang="sv-SE" sz="2400">
                  <a:latin typeface="Calibri" panose="020F0502020204030204" pitchFamily="34" charset="0"/>
                </a:rPr>
                <a:t>Kommun</a:t>
              </a:r>
              <a:endParaRPr lang="sv-SE" altLang="sv-SE" sz="2400">
                <a:latin typeface="Arial" panose="020B0604020202020204" pitchFamily="34" charset="0"/>
              </a:endParaRPr>
            </a:p>
          </p:txBody>
        </p:sp>
        <p:sp>
          <p:nvSpPr>
            <p:cNvPr id="45075" name="AutoShape 13"/>
            <p:cNvSpPr>
              <a:spLocks noChangeArrowheads="1"/>
            </p:cNvSpPr>
            <p:nvPr/>
          </p:nvSpPr>
          <p:spPr bwMode="auto">
            <a:xfrm>
              <a:off x="7665" y="5299"/>
              <a:ext cx="2040" cy="728"/>
            </a:xfrm>
            <a:prstGeom prst="flowChartMultidocument">
              <a:avLst/>
            </a:prstGeom>
            <a:solidFill>
              <a:srgbClr val="FFFFFF"/>
            </a:solidFill>
            <a:ln w="9525">
              <a:solidFill>
                <a:srgbClr val="000000"/>
              </a:solidFill>
              <a:miter lim="800000"/>
              <a:headEnd/>
              <a:tailEnd/>
            </a:ln>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sp>
          <p:nvSpPr>
            <p:cNvPr id="45076" name="AutoShape 14"/>
            <p:cNvSpPr>
              <a:spLocks noChangeArrowheads="1"/>
            </p:cNvSpPr>
            <p:nvPr/>
          </p:nvSpPr>
          <p:spPr bwMode="auto">
            <a:xfrm rot="-5400000">
              <a:off x="5910" y="4346"/>
              <a:ext cx="695" cy="2652"/>
            </a:xfrm>
            <a:prstGeom prst="downArrow">
              <a:avLst>
                <a:gd name="adj1" fmla="val 50000"/>
                <a:gd name="adj2" fmla="val 95396"/>
              </a:avLst>
            </a:prstGeom>
            <a:solidFill>
              <a:srgbClr val="FFFFFF"/>
            </a:solidFill>
            <a:ln w="9525">
              <a:solidFill>
                <a:srgbClr val="000000"/>
              </a:solidFill>
              <a:miter lim="800000"/>
              <a:headEnd/>
              <a:tailEnd/>
            </a:ln>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cxnSp>
          <p:nvCxnSpPr>
            <p:cNvPr id="45077" name="AutoShape 15"/>
            <p:cNvCxnSpPr>
              <a:cxnSpLocks noChangeShapeType="1"/>
            </p:cNvCxnSpPr>
            <p:nvPr/>
          </p:nvCxnSpPr>
          <p:spPr bwMode="auto">
            <a:xfrm>
              <a:off x="2100" y="6510"/>
              <a:ext cx="7481"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45078" name="Text Box 17"/>
            <p:cNvSpPr txBox="1">
              <a:spLocks noChangeArrowheads="1"/>
            </p:cNvSpPr>
            <p:nvPr/>
          </p:nvSpPr>
          <p:spPr bwMode="auto">
            <a:xfrm>
              <a:off x="7665" y="5350"/>
              <a:ext cx="1841"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algn="ctr" eaLnBrk="1" hangingPunct="1">
                <a:spcBef>
                  <a:spcPct val="0"/>
                </a:spcBef>
                <a:spcAft>
                  <a:spcPts val="1000"/>
                </a:spcAft>
                <a:buSzTx/>
                <a:buFontTx/>
                <a:buNone/>
              </a:pPr>
              <a:r>
                <a:rPr lang="sv-SE" altLang="sv-SE" sz="2400">
                  <a:latin typeface="Calibri" panose="020F0502020204030204" pitchFamily="34" charset="0"/>
                </a:rPr>
                <a:t>Idéburna org.</a:t>
              </a:r>
              <a:endParaRPr lang="sv-SE" altLang="sv-SE" sz="2400">
                <a:latin typeface="Arial" panose="020B0604020202020204" pitchFamily="34" charset="0"/>
              </a:endParaRPr>
            </a:p>
          </p:txBody>
        </p:sp>
        <p:sp>
          <p:nvSpPr>
            <p:cNvPr id="45079" name="Text Box 18"/>
            <p:cNvSpPr txBox="1">
              <a:spLocks noChangeArrowheads="1"/>
            </p:cNvSpPr>
            <p:nvPr/>
          </p:nvSpPr>
          <p:spPr bwMode="auto">
            <a:xfrm>
              <a:off x="5032" y="5460"/>
              <a:ext cx="2123"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spcAft>
                  <a:spcPts val="1000"/>
                </a:spcAft>
                <a:buSzTx/>
                <a:buFontTx/>
                <a:buNone/>
              </a:pPr>
              <a:r>
                <a:rPr lang="sv-SE" altLang="sv-SE" sz="1600">
                  <a:latin typeface="Calibri" panose="020F0502020204030204" pitchFamily="34" charset="0"/>
                  <a:ea typeface="Calibri" panose="020F0502020204030204" pitchFamily="34" charset="0"/>
                  <a:cs typeface="Calibri" panose="020F0502020204030204" pitchFamily="34" charset="0"/>
                </a:rPr>
                <a:t>Normerade bidrag</a:t>
              </a:r>
            </a:p>
          </p:txBody>
        </p:sp>
        <p:sp>
          <p:nvSpPr>
            <p:cNvPr id="45080" name="Text Box 19"/>
            <p:cNvSpPr txBox="1">
              <a:spLocks noChangeArrowheads="1"/>
            </p:cNvSpPr>
            <p:nvPr/>
          </p:nvSpPr>
          <p:spPr bwMode="auto">
            <a:xfrm>
              <a:off x="4918" y="7156"/>
              <a:ext cx="1916"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algn="ctr" eaLnBrk="1" hangingPunct="1">
                <a:spcBef>
                  <a:spcPct val="0"/>
                </a:spcBef>
                <a:spcAft>
                  <a:spcPts val="1000"/>
                </a:spcAft>
                <a:buSzTx/>
                <a:buFontTx/>
                <a:buNone/>
              </a:pPr>
              <a:r>
                <a:rPr lang="sv-SE" altLang="sv-SE" sz="1600">
                  <a:latin typeface="Calibri" panose="020F0502020204030204" pitchFamily="34" charset="0"/>
                  <a:ea typeface="Calibri" panose="020F0502020204030204" pitchFamily="34" charset="0"/>
                  <a:cs typeface="Calibri" panose="020F0502020204030204" pitchFamily="34" charset="0"/>
                </a:rPr>
                <a:t>Upphandling</a:t>
              </a:r>
            </a:p>
          </p:txBody>
        </p:sp>
      </p:grpSp>
      <p:sp>
        <p:nvSpPr>
          <p:cNvPr id="45064" name="Text Box 17"/>
          <p:cNvSpPr txBox="1">
            <a:spLocks noChangeArrowheads="1"/>
          </p:cNvSpPr>
          <p:nvPr/>
        </p:nvSpPr>
        <p:spPr bwMode="auto">
          <a:xfrm>
            <a:off x="5867400" y="4225925"/>
            <a:ext cx="14795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algn="ctr" eaLnBrk="1" hangingPunct="1">
              <a:spcBef>
                <a:spcPct val="0"/>
              </a:spcBef>
              <a:spcAft>
                <a:spcPts val="1000"/>
              </a:spcAft>
              <a:buSzTx/>
              <a:buFontTx/>
              <a:buNone/>
            </a:pPr>
            <a:r>
              <a:rPr lang="sv-SE" altLang="sv-SE" sz="2400">
                <a:latin typeface="Calibri" panose="020F0502020204030204" pitchFamily="34" charset="0"/>
              </a:rPr>
              <a:t>Idéburna org.</a:t>
            </a:r>
            <a:endParaRPr lang="sv-SE" altLang="sv-SE" sz="2400">
              <a:latin typeface="Arial" panose="020B0604020202020204" pitchFamily="34" charset="0"/>
            </a:endParaRPr>
          </a:p>
        </p:txBody>
      </p:sp>
      <p:grpSp>
        <p:nvGrpSpPr>
          <p:cNvPr id="3" name="Grupp 22"/>
          <p:cNvGrpSpPr>
            <a:grpSpLocks/>
          </p:cNvGrpSpPr>
          <p:nvPr/>
        </p:nvGrpSpPr>
        <p:grpSpPr bwMode="auto">
          <a:xfrm>
            <a:off x="4067175" y="3068638"/>
            <a:ext cx="792163" cy="1079500"/>
            <a:chOff x="4067944" y="3068960"/>
            <a:chExt cx="792088" cy="1079653"/>
          </a:xfrm>
        </p:grpSpPr>
        <p:sp>
          <p:nvSpPr>
            <p:cNvPr id="21" name="Ned 20"/>
            <p:cNvSpPr/>
            <p:nvPr/>
          </p:nvSpPr>
          <p:spPr>
            <a:xfrm>
              <a:off x="4067944" y="3068960"/>
              <a:ext cx="792088" cy="10796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sp>
          <p:nvSpPr>
            <p:cNvPr id="45068" name="textruta 21"/>
            <p:cNvSpPr txBox="1">
              <a:spLocks noChangeArrowheads="1"/>
            </p:cNvSpPr>
            <p:nvPr/>
          </p:nvSpPr>
          <p:spPr bwMode="auto">
            <a:xfrm>
              <a:off x="4253664" y="3211855"/>
              <a:ext cx="461918" cy="72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latin typeface="Calibri" panose="020F0502020204030204" pitchFamily="34" charset="0"/>
                </a:rPr>
                <a:t>Trend</a:t>
              </a:r>
            </a:p>
          </p:txBody>
        </p:sp>
      </p:grpSp>
      <p:pic>
        <p:nvPicPr>
          <p:cNvPr id="45066" name="Bildobjekt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600" y="34925"/>
            <a:ext cx="26892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ubrik 1"/>
          <p:cNvSpPr>
            <a:spLocks noGrp="1"/>
          </p:cNvSpPr>
          <p:nvPr>
            <p:ph type="title"/>
          </p:nvPr>
        </p:nvSpPr>
        <p:spPr>
          <a:xfrm>
            <a:off x="4421188" y="404813"/>
            <a:ext cx="2168525" cy="866775"/>
          </a:xfrm>
        </p:spPr>
        <p:txBody>
          <a:bodyPr/>
          <a:lstStyle/>
          <a:p>
            <a:r>
              <a:rPr lang="sv-SE" altLang="sv-SE">
                <a:latin typeface="Charter ITC Std Black" pitchFamily="18" charset="0"/>
              </a:rPr>
              <a:t>Nytt system</a:t>
            </a:r>
          </a:p>
        </p:txBody>
      </p:sp>
      <p:cxnSp>
        <p:nvCxnSpPr>
          <p:cNvPr id="46083" name="AutoShape 3"/>
          <p:cNvCxnSpPr>
            <a:cxnSpLocks noChangeShapeType="1"/>
          </p:cNvCxnSpPr>
          <p:nvPr/>
        </p:nvCxnSpPr>
        <p:spPr bwMode="auto">
          <a:xfrm>
            <a:off x="900113" y="1628775"/>
            <a:ext cx="7042150" cy="0"/>
          </a:xfrm>
          <a:prstGeom prst="straightConnector1">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46084" name="AutoShape 4"/>
          <p:cNvCxnSpPr>
            <a:cxnSpLocks noChangeShapeType="1"/>
          </p:cNvCxnSpPr>
          <p:nvPr/>
        </p:nvCxnSpPr>
        <p:spPr bwMode="auto">
          <a:xfrm>
            <a:off x="900113" y="1693863"/>
            <a:ext cx="7069137" cy="0"/>
          </a:xfrm>
          <a:prstGeom prst="straightConnector1">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46085" name="AutoShape 5"/>
          <p:cNvCxnSpPr>
            <a:cxnSpLocks noChangeShapeType="1"/>
          </p:cNvCxnSpPr>
          <p:nvPr/>
        </p:nvCxnSpPr>
        <p:spPr bwMode="auto">
          <a:xfrm>
            <a:off x="979488" y="5592763"/>
            <a:ext cx="7042150" cy="0"/>
          </a:xfrm>
          <a:prstGeom prst="straightConnector1">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46086" name="AutoShape 6"/>
          <p:cNvCxnSpPr>
            <a:cxnSpLocks noChangeShapeType="1"/>
          </p:cNvCxnSpPr>
          <p:nvPr/>
        </p:nvCxnSpPr>
        <p:spPr bwMode="auto">
          <a:xfrm>
            <a:off x="979488" y="5657850"/>
            <a:ext cx="7069137" cy="0"/>
          </a:xfrm>
          <a:prstGeom prst="straightConnector1">
            <a:avLst/>
          </a:prstGeom>
          <a:noFill/>
          <a:ln w="15875">
            <a:solidFill>
              <a:srgbClr val="000000"/>
            </a:solidFill>
            <a:round/>
            <a:headEnd/>
            <a:tailEnd/>
          </a:ln>
          <a:extLst>
            <a:ext uri="{909E8E84-426E-40DD-AFC4-6F175D3DCCD1}">
              <a14:hiddenFill xmlns:a14="http://schemas.microsoft.com/office/drawing/2010/main">
                <a:noFill/>
              </a14:hiddenFill>
            </a:ext>
          </a:extLst>
        </p:spPr>
      </p:cxnSp>
      <p:sp>
        <p:nvSpPr>
          <p:cNvPr id="46087" name="AutoShape 7"/>
          <p:cNvSpPr>
            <a:spLocks noChangeArrowheads="1"/>
          </p:cNvSpPr>
          <p:nvPr/>
        </p:nvSpPr>
        <p:spPr bwMode="auto">
          <a:xfrm>
            <a:off x="1122363" y="4729163"/>
            <a:ext cx="1890712" cy="674687"/>
          </a:xfrm>
          <a:prstGeom prst="flowChartAlternateProcess">
            <a:avLst/>
          </a:prstGeom>
          <a:solidFill>
            <a:srgbClr val="FFFFFF"/>
          </a:solidFill>
          <a:ln w="9525">
            <a:solidFill>
              <a:srgbClr val="000000"/>
            </a:solidFill>
            <a:miter lim="800000"/>
            <a:headEnd/>
            <a:tailEnd/>
          </a:ln>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sp>
        <p:nvSpPr>
          <p:cNvPr id="46088" name="Text Box 8"/>
          <p:cNvSpPr txBox="1">
            <a:spLocks noChangeArrowheads="1"/>
          </p:cNvSpPr>
          <p:nvPr/>
        </p:nvSpPr>
        <p:spPr bwMode="auto">
          <a:xfrm>
            <a:off x="1252538" y="4876800"/>
            <a:ext cx="1543050" cy="473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algn="ctr" eaLnBrk="1" hangingPunct="1">
              <a:spcBef>
                <a:spcPct val="0"/>
              </a:spcBef>
              <a:spcAft>
                <a:spcPts val="1000"/>
              </a:spcAft>
              <a:buSzTx/>
              <a:buFontTx/>
              <a:buNone/>
            </a:pPr>
            <a:r>
              <a:rPr lang="sv-SE" altLang="sv-SE" sz="2400">
                <a:latin typeface="Calibri" panose="020F0502020204030204" pitchFamily="34" charset="0"/>
              </a:rPr>
              <a:t>Kommun</a:t>
            </a:r>
            <a:endParaRPr lang="sv-SE" altLang="sv-SE" sz="2400">
              <a:latin typeface="Arial" panose="020B0604020202020204" pitchFamily="34" charset="0"/>
            </a:endParaRPr>
          </a:p>
        </p:txBody>
      </p:sp>
      <p:sp>
        <p:nvSpPr>
          <p:cNvPr id="46089" name="AutoShape 9"/>
          <p:cNvSpPr>
            <a:spLocks noChangeArrowheads="1"/>
          </p:cNvSpPr>
          <p:nvPr/>
        </p:nvSpPr>
        <p:spPr bwMode="auto">
          <a:xfrm>
            <a:off x="6084888" y="4727575"/>
            <a:ext cx="1787525" cy="627063"/>
          </a:xfrm>
          <a:prstGeom prst="flowChartMultidocument">
            <a:avLst/>
          </a:prstGeom>
          <a:solidFill>
            <a:srgbClr val="FFFFFF"/>
          </a:solidFill>
          <a:ln w="9525">
            <a:solidFill>
              <a:srgbClr val="000000"/>
            </a:solidFill>
            <a:miter lim="800000"/>
            <a:headEnd/>
            <a:tailEnd/>
          </a:ln>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sp>
        <p:nvSpPr>
          <p:cNvPr id="46090" name="AutoShape 10"/>
          <p:cNvSpPr>
            <a:spLocks noChangeArrowheads="1"/>
          </p:cNvSpPr>
          <p:nvPr/>
        </p:nvSpPr>
        <p:spPr bwMode="auto">
          <a:xfrm rot="-5400000">
            <a:off x="4481513" y="3968750"/>
            <a:ext cx="596900" cy="2197100"/>
          </a:xfrm>
          <a:prstGeom prst="downArrow">
            <a:avLst>
              <a:gd name="adj1" fmla="val 50000"/>
              <a:gd name="adj2" fmla="val 90419"/>
            </a:avLst>
          </a:prstGeom>
          <a:solidFill>
            <a:srgbClr val="FFFFFF"/>
          </a:solidFill>
          <a:ln w="9525">
            <a:solidFill>
              <a:srgbClr val="000000"/>
            </a:solidFill>
            <a:miter lim="800000"/>
            <a:headEnd/>
            <a:tailEnd/>
          </a:ln>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sp>
        <p:nvSpPr>
          <p:cNvPr id="46091" name="AutoShape 11"/>
          <p:cNvSpPr>
            <a:spLocks noChangeArrowheads="1"/>
          </p:cNvSpPr>
          <p:nvPr/>
        </p:nvSpPr>
        <p:spPr bwMode="auto">
          <a:xfrm>
            <a:off x="1122363" y="2022475"/>
            <a:ext cx="1890712" cy="676275"/>
          </a:xfrm>
          <a:prstGeom prst="flowChartAlternateProcess">
            <a:avLst/>
          </a:prstGeom>
          <a:solidFill>
            <a:srgbClr val="FFFFFF"/>
          </a:solidFill>
          <a:ln w="9525">
            <a:solidFill>
              <a:srgbClr val="000000"/>
            </a:solidFill>
            <a:miter lim="800000"/>
            <a:headEnd/>
            <a:tailEnd/>
          </a:ln>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sp>
        <p:nvSpPr>
          <p:cNvPr id="46092" name="Text Box 12"/>
          <p:cNvSpPr txBox="1">
            <a:spLocks noChangeArrowheads="1"/>
          </p:cNvSpPr>
          <p:nvPr/>
        </p:nvSpPr>
        <p:spPr bwMode="auto">
          <a:xfrm>
            <a:off x="1301750" y="2144713"/>
            <a:ext cx="1541463" cy="409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algn="ctr" eaLnBrk="1" hangingPunct="1">
              <a:spcBef>
                <a:spcPct val="0"/>
              </a:spcBef>
              <a:spcAft>
                <a:spcPts val="1000"/>
              </a:spcAft>
              <a:buSzTx/>
              <a:buFontTx/>
              <a:buNone/>
            </a:pPr>
            <a:r>
              <a:rPr lang="sv-SE" altLang="sv-SE" sz="2400">
                <a:latin typeface="Calibri" panose="020F0502020204030204" pitchFamily="34" charset="0"/>
              </a:rPr>
              <a:t>Kommun</a:t>
            </a:r>
            <a:endParaRPr lang="sv-SE" altLang="sv-SE" sz="2400">
              <a:latin typeface="Arial" panose="020B0604020202020204" pitchFamily="34" charset="0"/>
            </a:endParaRPr>
          </a:p>
        </p:txBody>
      </p:sp>
      <p:sp>
        <p:nvSpPr>
          <p:cNvPr id="46093" name="AutoShape 13"/>
          <p:cNvSpPr>
            <a:spLocks noChangeArrowheads="1"/>
          </p:cNvSpPr>
          <p:nvPr/>
        </p:nvSpPr>
        <p:spPr bwMode="auto">
          <a:xfrm>
            <a:off x="6089650" y="2058988"/>
            <a:ext cx="1787525" cy="625475"/>
          </a:xfrm>
          <a:prstGeom prst="flowChartMultidocument">
            <a:avLst/>
          </a:prstGeom>
          <a:solidFill>
            <a:srgbClr val="FFFFFF"/>
          </a:solidFill>
          <a:ln w="9525">
            <a:solidFill>
              <a:srgbClr val="000000"/>
            </a:solidFill>
            <a:miter lim="800000"/>
            <a:headEnd/>
            <a:tailEnd/>
          </a:ln>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sp>
        <p:nvSpPr>
          <p:cNvPr id="46094" name="AutoShape 14"/>
          <p:cNvSpPr>
            <a:spLocks noChangeArrowheads="1"/>
          </p:cNvSpPr>
          <p:nvPr/>
        </p:nvSpPr>
        <p:spPr bwMode="auto">
          <a:xfrm rot="-5400000">
            <a:off x="4556919" y="1216819"/>
            <a:ext cx="598488" cy="2324100"/>
          </a:xfrm>
          <a:prstGeom prst="downArrow">
            <a:avLst>
              <a:gd name="adj1" fmla="val 50000"/>
              <a:gd name="adj2" fmla="val 95392"/>
            </a:avLst>
          </a:prstGeom>
          <a:solidFill>
            <a:srgbClr val="FFFFFF"/>
          </a:solidFill>
          <a:ln w="9525">
            <a:solidFill>
              <a:srgbClr val="000000"/>
            </a:solidFill>
            <a:miter lim="800000"/>
            <a:headEnd/>
            <a:tailEnd/>
          </a:ln>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cxnSp>
        <p:nvCxnSpPr>
          <p:cNvPr id="46095" name="AutoShape 15"/>
          <p:cNvCxnSpPr>
            <a:cxnSpLocks noChangeShapeType="1"/>
          </p:cNvCxnSpPr>
          <p:nvPr/>
        </p:nvCxnSpPr>
        <p:spPr bwMode="auto">
          <a:xfrm>
            <a:off x="1200150" y="2906713"/>
            <a:ext cx="655478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46096" name="Text Box 16"/>
          <p:cNvSpPr txBox="1">
            <a:spLocks noChangeArrowheads="1"/>
          </p:cNvSpPr>
          <p:nvPr/>
        </p:nvSpPr>
        <p:spPr bwMode="auto">
          <a:xfrm>
            <a:off x="6084888" y="4725988"/>
            <a:ext cx="1612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algn="ctr" eaLnBrk="1" hangingPunct="1">
              <a:spcBef>
                <a:spcPct val="0"/>
              </a:spcBef>
              <a:spcAft>
                <a:spcPts val="1000"/>
              </a:spcAft>
              <a:buSzTx/>
              <a:buFontTx/>
              <a:buNone/>
            </a:pPr>
            <a:r>
              <a:rPr lang="sv-SE" altLang="sv-SE" sz="2400">
                <a:latin typeface="Calibri" panose="020F0502020204030204" pitchFamily="34" charset="0"/>
              </a:rPr>
              <a:t>Idéburna org.</a:t>
            </a:r>
            <a:endParaRPr lang="sv-SE" altLang="sv-SE" sz="2400">
              <a:latin typeface="Arial" panose="020B0604020202020204" pitchFamily="34" charset="0"/>
            </a:endParaRPr>
          </a:p>
        </p:txBody>
      </p:sp>
      <p:sp>
        <p:nvSpPr>
          <p:cNvPr id="46097" name="Text Box 17"/>
          <p:cNvSpPr txBox="1">
            <a:spLocks noChangeArrowheads="1"/>
          </p:cNvSpPr>
          <p:nvPr/>
        </p:nvSpPr>
        <p:spPr bwMode="auto">
          <a:xfrm>
            <a:off x="6089650" y="2060575"/>
            <a:ext cx="161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algn="ctr" eaLnBrk="1" hangingPunct="1">
              <a:spcBef>
                <a:spcPct val="0"/>
              </a:spcBef>
              <a:spcAft>
                <a:spcPts val="1000"/>
              </a:spcAft>
              <a:buSzTx/>
              <a:buFontTx/>
              <a:buNone/>
            </a:pPr>
            <a:r>
              <a:rPr lang="sv-SE" altLang="sv-SE" sz="2400">
                <a:latin typeface="Calibri" panose="020F0502020204030204" pitchFamily="34" charset="0"/>
              </a:rPr>
              <a:t>Idéburna org.</a:t>
            </a:r>
            <a:endParaRPr lang="sv-SE" altLang="sv-SE" sz="2400">
              <a:latin typeface="Arial" panose="020B0604020202020204" pitchFamily="34" charset="0"/>
            </a:endParaRPr>
          </a:p>
        </p:txBody>
      </p:sp>
      <p:sp>
        <p:nvSpPr>
          <p:cNvPr id="46098" name="Text Box 18"/>
          <p:cNvSpPr txBox="1">
            <a:spLocks noChangeArrowheads="1"/>
          </p:cNvSpPr>
          <p:nvPr/>
        </p:nvSpPr>
        <p:spPr bwMode="auto">
          <a:xfrm>
            <a:off x="3783013" y="2197100"/>
            <a:ext cx="1858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spcAft>
                <a:spcPts val="1000"/>
              </a:spcAft>
              <a:buSzTx/>
              <a:buFontTx/>
              <a:buNone/>
            </a:pPr>
            <a:r>
              <a:rPr lang="sv-SE" altLang="sv-SE" sz="1600">
                <a:latin typeface="Calibri" panose="020F0502020204030204" pitchFamily="34" charset="0"/>
                <a:ea typeface="Calibri" panose="020F0502020204030204" pitchFamily="34" charset="0"/>
                <a:cs typeface="Calibri" panose="020F0502020204030204" pitchFamily="34" charset="0"/>
              </a:rPr>
              <a:t>Normerade bidrag</a:t>
            </a:r>
          </a:p>
        </p:txBody>
      </p:sp>
      <p:sp>
        <p:nvSpPr>
          <p:cNvPr id="46099" name="Text Box 19"/>
          <p:cNvSpPr txBox="1">
            <a:spLocks noChangeArrowheads="1"/>
          </p:cNvSpPr>
          <p:nvPr/>
        </p:nvSpPr>
        <p:spPr bwMode="auto">
          <a:xfrm>
            <a:off x="3683000" y="4883150"/>
            <a:ext cx="167798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algn="ctr" eaLnBrk="1" hangingPunct="1">
              <a:spcBef>
                <a:spcPct val="0"/>
              </a:spcBef>
              <a:spcAft>
                <a:spcPts val="1000"/>
              </a:spcAft>
              <a:buSzTx/>
              <a:buFontTx/>
              <a:buNone/>
            </a:pPr>
            <a:r>
              <a:rPr lang="sv-SE" altLang="sv-SE" sz="1600">
                <a:latin typeface="Calibri" panose="020F0502020204030204" pitchFamily="34" charset="0"/>
                <a:ea typeface="Calibri" panose="020F0502020204030204" pitchFamily="34" charset="0"/>
                <a:cs typeface="Calibri" panose="020F0502020204030204" pitchFamily="34" charset="0"/>
              </a:rPr>
              <a:t>Upphandling</a:t>
            </a:r>
          </a:p>
        </p:txBody>
      </p:sp>
      <p:cxnSp>
        <p:nvCxnSpPr>
          <p:cNvPr id="46100" name="AutoShape 20"/>
          <p:cNvCxnSpPr>
            <a:cxnSpLocks noChangeShapeType="1"/>
          </p:cNvCxnSpPr>
          <p:nvPr/>
        </p:nvCxnSpPr>
        <p:spPr bwMode="auto">
          <a:xfrm>
            <a:off x="1239838" y="4430713"/>
            <a:ext cx="6554787"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12310" name="AutoShape 21"/>
          <p:cNvSpPr>
            <a:spLocks noChangeArrowheads="1"/>
          </p:cNvSpPr>
          <p:nvPr/>
        </p:nvSpPr>
        <p:spPr bwMode="auto">
          <a:xfrm>
            <a:off x="1187450" y="3392488"/>
            <a:ext cx="1892300" cy="674687"/>
          </a:xfrm>
          <a:prstGeom prst="flowChartAlternateProcess">
            <a:avLst/>
          </a:prstGeom>
          <a:solidFill>
            <a:srgbClr val="FFFFFF"/>
          </a:solidFill>
          <a:ln w="9525">
            <a:solidFill>
              <a:srgbClr val="000000"/>
            </a:solidFill>
            <a:miter lim="800000"/>
            <a:headEnd/>
            <a:tailEnd/>
          </a:ln>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sp>
        <p:nvSpPr>
          <p:cNvPr id="12311" name="Text Box 22"/>
          <p:cNvSpPr txBox="1">
            <a:spLocks noChangeArrowheads="1"/>
          </p:cNvSpPr>
          <p:nvPr/>
        </p:nvSpPr>
        <p:spPr bwMode="auto">
          <a:xfrm>
            <a:off x="1366838" y="3514725"/>
            <a:ext cx="1543050" cy="407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algn="ctr" eaLnBrk="1" hangingPunct="1">
              <a:spcBef>
                <a:spcPct val="0"/>
              </a:spcBef>
              <a:spcAft>
                <a:spcPts val="1000"/>
              </a:spcAft>
              <a:buSzTx/>
              <a:buFontTx/>
              <a:buNone/>
            </a:pPr>
            <a:r>
              <a:rPr lang="sv-SE" altLang="sv-SE" sz="2400">
                <a:latin typeface="Calibri" panose="020F0502020204030204" pitchFamily="34" charset="0"/>
              </a:rPr>
              <a:t>Kommun</a:t>
            </a:r>
            <a:endParaRPr lang="sv-SE" altLang="sv-SE" sz="2400">
              <a:latin typeface="Arial" panose="020B0604020202020204" pitchFamily="34" charset="0"/>
            </a:endParaRPr>
          </a:p>
        </p:txBody>
      </p:sp>
      <p:sp>
        <p:nvSpPr>
          <p:cNvPr id="12312" name="AutoShape 23"/>
          <p:cNvSpPr>
            <a:spLocks noChangeArrowheads="1"/>
          </p:cNvSpPr>
          <p:nvPr/>
        </p:nvSpPr>
        <p:spPr bwMode="auto">
          <a:xfrm>
            <a:off x="6154738" y="3375025"/>
            <a:ext cx="1787525" cy="627063"/>
          </a:xfrm>
          <a:prstGeom prst="flowChartMultidocument">
            <a:avLst/>
          </a:prstGeom>
          <a:solidFill>
            <a:srgbClr val="FFFFFF"/>
          </a:solidFill>
          <a:ln w="9525">
            <a:solidFill>
              <a:srgbClr val="000000"/>
            </a:solidFill>
            <a:miter lim="800000"/>
            <a:headEnd/>
            <a:tailEnd/>
          </a:ln>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sp>
        <p:nvSpPr>
          <p:cNvPr id="12313" name="Text Box 24"/>
          <p:cNvSpPr txBox="1">
            <a:spLocks noChangeArrowheads="1"/>
          </p:cNvSpPr>
          <p:nvPr/>
        </p:nvSpPr>
        <p:spPr bwMode="auto">
          <a:xfrm>
            <a:off x="6154738" y="3355975"/>
            <a:ext cx="161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algn="ctr" eaLnBrk="1" hangingPunct="1">
              <a:spcBef>
                <a:spcPct val="0"/>
              </a:spcBef>
              <a:spcAft>
                <a:spcPts val="1000"/>
              </a:spcAft>
              <a:buSzTx/>
              <a:buFontTx/>
              <a:buNone/>
            </a:pPr>
            <a:r>
              <a:rPr lang="sv-SE" altLang="sv-SE" sz="2400">
                <a:latin typeface="Calibri" panose="020F0502020204030204" pitchFamily="34" charset="0"/>
              </a:rPr>
              <a:t>Idéburna org.</a:t>
            </a:r>
            <a:endParaRPr lang="sv-SE" altLang="sv-SE" sz="2400">
              <a:latin typeface="Arial" panose="020B0604020202020204" pitchFamily="34" charset="0"/>
            </a:endParaRPr>
          </a:p>
        </p:txBody>
      </p:sp>
      <p:sp>
        <p:nvSpPr>
          <p:cNvPr id="12314" name="Text Box 25"/>
          <p:cNvSpPr txBox="1">
            <a:spLocks noChangeArrowheads="1"/>
          </p:cNvSpPr>
          <p:nvPr/>
        </p:nvSpPr>
        <p:spPr bwMode="auto">
          <a:xfrm>
            <a:off x="3722688" y="3494088"/>
            <a:ext cx="21447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algn="ctr" eaLnBrk="1" hangingPunct="1">
              <a:spcBef>
                <a:spcPct val="0"/>
              </a:spcBef>
              <a:spcAft>
                <a:spcPts val="1000"/>
              </a:spcAft>
              <a:buSzTx/>
              <a:buFontTx/>
              <a:buNone/>
            </a:pPr>
            <a:r>
              <a:rPr lang="sv-SE" altLang="sv-SE" sz="1600" b="1">
                <a:solidFill>
                  <a:srgbClr val="FF0000"/>
                </a:solidFill>
                <a:latin typeface="Calibri" panose="020F0502020204030204" pitchFamily="34" charset="0"/>
                <a:ea typeface="Calibri" panose="020F0502020204030204" pitchFamily="34" charset="0"/>
                <a:cs typeface="Calibri" panose="020F0502020204030204" pitchFamily="34" charset="0"/>
              </a:rPr>
              <a:t>Idéburet-Offentligt partnerskap</a:t>
            </a:r>
          </a:p>
        </p:txBody>
      </p:sp>
      <p:sp>
        <p:nvSpPr>
          <p:cNvPr id="12315" name="AutoShape 26"/>
          <p:cNvSpPr>
            <a:spLocks noChangeArrowheads="1"/>
          </p:cNvSpPr>
          <p:nvPr/>
        </p:nvSpPr>
        <p:spPr bwMode="auto">
          <a:xfrm>
            <a:off x="3379788" y="3255963"/>
            <a:ext cx="2749550" cy="1006475"/>
          </a:xfrm>
          <a:prstGeom prst="leftRightArrow">
            <a:avLst>
              <a:gd name="adj1" fmla="val 50000"/>
              <a:gd name="adj2" fmla="val 53689"/>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p:txBody>
      </p:sp>
      <p:pic>
        <p:nvPicPr>
          <p:cNvPr id="46107" name="Bildobjekt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600" y="34925"/>
            <a:ext cx="26892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11"/>
                                        </p:tgtEl>
                                        <p:attrNameLst>
                                          <p:attrName>style.visibility</p:attrName>
                                        </p:attrNameLst>
                                      </p:cBhvr>
                                      <p:to>
                                        <p:strVal val="visible"/>
                                      </p:to>
                                    </p:set>
                                    <p:animEffect transition="in" filter="blinds(horizontal)">
                                      <p:cBhvr>
                                        <p:cTn id="7" dur="500"/>
                                        <p:tgtEl>
                                          <p:spTgt spid="123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310"/>
                                        </p:tgtEl>
                                        <p:attrNameLst>
                                          <p:attrName>style.visibility</p:attrName>
                                        </p:attrNameLst>
                                      </p:cBhvr>
                                      <p:to>
                                        <p:strVal val="visible"/>
                                      </p:to>
                                    </p:set>
                                    <p:animEffect transition="in" filter="blinds(horizontal)">
                                      <p:cBhvr>
                                        <p:cTn id="10" dur="500"/>
                                        <p:tgtEl>
                                          <p:spTgt spid="123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314"/>
                                        </p:tgtEl>
                                        <p:attrNameLst>
                                          <p:attrName>style.visibility</p:attrName>
                                        </p:attrNameLst>
                                      </p:cBhvr>
                                      <p:to>
                                        <p:strVal val="visible"/>
                                      </p:to>
                                    </p:set>
                                    <p:animEffect transition="in" filter="blinds(horizontal)">
                                      <p:cBhvr>
                                        <p:cTn id="13" dur="500"/>
                                        <p:tgtEl>
                                          <p:spTgt spid="123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315"/>
                                        </p:tgtEl>
                                        <p:attrNameLst>
                                          <p:attrName>style.visibility</p:attrName>
                                        </p:attrNameLst>
                                      </p:cBhvr>
                                      <p:to>
                                        <p:strVal val="visible"/>
                                      </p:to>
                                    </p:set>
                                    <p:animEffect transition="in" filter="blinds(horizontal)">
                                      <p:cBhvr>
                                        <p:cTn id="16" dur="500"/>
                                        <p:tgtEl>
                                          <p:spTgt spid="123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313"/>
                                        </p:tgtEl>
                                        <p:attrNameLst>
                                          <p:attrName>style.visibility</p:attrName>
                                        </p:attrNameLst>
                                      </p:cBhvr>
                                      <p:to>
                                        <p:strVal val="visible"/>
                                      </p:to>
                                    </p:set>
                                    <p:animEffect transition="in" filter="blinds(horizontal)">
                                      <p:cBhvr>
                                        <p:cTn id="19" dur="500"/>
                                        <p:tgtEl>
                                          <p:spTgt spid="123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312"/>
                                        </p:tgtEl>
                                        <p:attrNameLst>
                                          <p:attrName>style.visibility</p:attrName>
                                        </p:attrNameLst>
                                      </p:cBhvr>
                                      <p:to>
                                        <p:strVal val="visible"/>
                                      </p:to>
                                    </p:set>
                                    <p:animEffect transition="in" filter="blinds(horizontal)">
                                      <p:cBhvr>
                                        <p:cTn id="22" dur="500"/>
                                        <p:tgtEl>
                                          <p:spTgt spid="12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 grpId="0" animBg="1"/>
      <p:bldP spid="12311" grpId="0" animBg="1"/>
      <p:bldP spid="12312" grpId="0" animBg="1"/>
      <p:bldP spid="12313" grpId="0"/>
      <p:bldP spid="12314" grpId="0"/>
      <p:bldP spid="123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ruta 5"/>
          <p:cNvSpPr txBox="1">
            <a:spLocks noChangeArrowheads="1"/>
          </p:cNvSpPr>
          <p:nvPr/>
        </p:nvSpPr>
        <p:spPr bwMode="auto">
          <a:xfrm>
            <a:off x="827088" y="1484313"/>
            <a:ext cx="792162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a:p>
            <a:pPr eaLnBrk="1" hangingPunct="1">
              <a:spcBef>
                <a:spcPct val="0"/>
              </a:spcBef>
              <a:buSzTx/>
              <a:buFontTx/>
              <a:buNone/>
            </a:pPr>
            <a:r>
              <a:rPr lang="sv-SE" altLang="sv-SE" sz="1800" b="1">
                <a:latin typeface="Arial" panose="020B0604020202020204" pitchFamily="34" charset="0"/>
              </a:rPr>
              <a:t>Kriterier</a:t>
            </a:r>
            <a:r>
              <a:rPr lang="sv-SE" altLang="sv-SE" sz="1800">
                <a:latin typeface="Arial" panose="020B0604020202020204" pitchFamily="34" charset="0"/>
              </a:rPr>
              <a:t>  (samlad bedömning)</a:t>
            </a:r>
          </a:p>
          <a:p>
            <a:pPr eaLnBrk="1" hangingPunct="1">
              <a:spcBef>
                <a:spcPct val="0"/>
              </a:spcBef>
              <a:buSzTx/>
              <a:buFontTx/>
              <a:buNone/>
            </a:pPr>
            <a:r>
              <a:rPr lang="sv-SE" altLang="sv-SE" sz="1800">
                <a:latin typeface="Arial" panose="020B0604020202020204" pitchFamily="34" charset="0"/>
              </a:rPr>
              <a:t>- Verksamheten sker på initiativ av den idéburna organisationen</a:t>
            </a:r>
          </a:p>
          <a:p>
            <a:pPr eaLnBrk="1" hangingPunct="1">
              <a:spcBef>
                <a:spcPct val="0"/>
              </a:spcBef>
              <a:buSzTx/>
              <a:buFontTx/>
              <a:buNone/>
            </a:pPr>
            <a:r>
              <a:rPr lang="sv-SE" altLang="sv-SE" sz="1800">
                <a:latin typeface="Arial" panose="020B0604020202020204" pitchFamily="34" charset="0"/>
              </a:rPr>
              <a:t>- Verksamheten är ett led i att förverkliga ett politiskt program eller plan, där de idéburna organisationerna särskilt nämns. </a:t>
            </a:r>
          </a:p>
          <a:p>
            <a:pPr eaLnBrk="1" hangingPunct="1">
              <a:spcBef>
                <a:spcPct val="0"/>
              </a:spcBef>
              <a:buSzTx/>
              <a:buFontTx/>
              <a:buNone/>
            </a:pPr>
            <a:r>
              <a:rPr lang="sv-SE" altLang="sv-SE" sz="1800">
                <a:latin typeface="Arial" panose="020B0604020202020204" pitchFamily="34" charset="0"/>
              </a:rPr>
              <a:t>- Verksamheten inte kan ses som en del av det normerade föreningsbidraget</a:t>
            </a:r>
          </a:p>
          <a:p>
            <a:pPr eaLnBrk="1" hangingPunct="1">
              <a:spcBef>
                <a:spcPct val="0"/>
              </a:spcBef>
              <a:buSzTx/>
              <a:buFontTx/>
              <a:buNone/>
            </a:pPr>
            <a:r>
              <a:rPr lang="sv-SE" altLang="sv-SE" sz="1800">
                <a:latin typeface="Arial" panose="020B0604020202020204" pitchFamily="34" charset="0"/>
              </a:rPr>
              <a:t>- Det inte finns en marknad eller en konkurrenssituation att vårda</a:t>
            </a:r>
          </a:p>
          <a:p>
            <a:pPr eaLnBrk="1" hangingPunct="1">
              <a:spcBef>
                <a:spcPct val="0"/>
              </a:spcBef>
              <a:buSzTx/>
              <a:buFontTx/>
              <a:buNone/>
            </a:pPr>
            <a:r>
              <a:rPr lang="sv-SE" altLang="sv-SE" sz="1800">
                <a:latin typeface="Arial" panose="020B0604020202020204" pitchFamily="34" charset="0"/>
              </a:rPr>
              <a:t>- Bägge parterna är med och finansierar verksamheten (via pengar eller andra insatser)</a:t>
            </a:r>
          </a:p>
          <a:p>
            <a:pPr eaLnBrk="1" hangingPunct="1">
              <a:spcBef>
                <a:spcPct val="0"/>
              </a:spcBef>
              <a:buSzTx/>
              <a:buFontTx/>
              <a:buNone/>
            </a:pPr>
            <a:r>
              <a:rPr lang="sv-SE" altLang="sv-SE" sz="1800">
                <a:latin typeface="Arial" panose="020B0604020202020204" pitchFamily="34" charset="0"/>
              </a:rPr>
              <a:t>- Verksamheten inte detaljregleras från kommunen </a:t>
            </a:r>
          </a:p>
          <a:p>
            <a:pPr eaLnBrk="1" hangingPunct="1">
              <a:spcBef>
                <a:spcPct val="0"/>
              </a:spcBef>
              <a:buSzTx/>
              <a:buFontTx/>
              <a:buNone/>
            </a:pPr>
            <a:r>
              <a:rPr lang="sv-SE" altLang="sv-SE" sz="1800">
                <a:latin typeface="Arial" panose="020B0604020202020204" pitchFamily="34" charset="0"/>
              </a:rPr>
              <a:t>- Verksamheten avses att drivas under längre tid</a:t>
            </a:r>
          </a:p>
          <a:p>
            <a:pPr eaLnBrk="1" hangingPunct="1">
              <a:spcBef>
                <a:spcPct val="0"/>
              </a:spcBef>
              <a:buSzTx/>
              <a:buFontTx/>
              <a:buNone/>
            </a:pPr>
            <a:endParaRPr lang="sv-SE" altLang="sv-SE" sz="1800">
              <a:latin typeface="Arial" panose="020B0604020202020204" pitchFamily="34" charset="0"/>
            </a:endParaRPr>
          </a:p>
        </p:txBody>
      </p:sp>
      <p:pic>
        <p:nvPicPr>
          <p:cNvPr id="47107" name="Bildobjekt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600" y="34925"/>
            <a:ext cx="26892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itle 1"/>
          <p:cNvSpPr txBox="1">
            <a:spLocks/>
          </p:cNvSpPr>
          <p:nvPr/>
        </p:nvSpPr>
        <p:spPr bwMode="auto">
          <a:xfrm>
            <a:off x="3924300" y="165100"/>
            <a:ext cx="32591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19138" indent="-323850">
              <a:spcBef>
                <a:spcPct val="20000"/>
              </a:spcBef>
              <a:buSzPct val="100000"/>
              <a:buBlip>
                <a:blip r:embed="rId3"/>
              </a:buBlip>
              <a:defRPr sz="2500">
                <a:solidFill>
                  <a:schemeClr val="tx1"/>
                </a:solidFill>
                <a:latin typeface="Charter ITC Std" pitchFamily="18" charset="0"/>
              </a:defRPr>
            </a:lvl2pPr>
            <a:lvl3pPr marL="1042988" indent="-287338">
              <a:spcBef>
                <a:spcPct val="20000"/>
              </a:spcBef>
              <a:buSzPct val="100000"/>
              <a:buBlip>
                <a:blip r:embed="rId3"/>
              </a:buBlip>
              <a:defRPr sz="2100">
                <a:solidFill>
                  <a:schemeClr val="tx1"/>
                </a:solidFill>
                <a:latin typeface="Charter ITC Std" pitchFamily="18" charset="0"/>
              </a:defRPr>
            </a:lvl3pPr>
            <a:lvl4pPr marL="1331913" indent="-250825">
              <a:spcBef>
                <a:spcPct val="20000"/>
              </a:spcBef>
              <a:buSzPct val="100000"/>
              <a:buBlip>
                <a:blip r:embed="rId3"/>
              </a:buBlip>
              <a:defRPr>
                <a:solidFill>
                  <a:schemeClr val="tx1"/>
                </a:solidFill>
                <a:latin typeface="Charter ITC Std" pitchFamily="18" charset="0"/>
              </a:defRPr>
            </a:lvl4pPr>
            <a:lvl5pPr marL="1536700" indent="-196850">
              <a:spcBef>
                <a:spcPct val="20000"/>
              </a:spcBef>
              <a:buSzPct val="100000"/>
              <a:buBlip>
                <a:blip r:embed="rId3"/>
              </a:buBlip>
              <a:defRPr sz="1400">
                <a:solidFill>
                  <a:schemeClr val="tx1"/>
                </a:solidFill>
                <a:latin typeface="Charter ITC Std" pitchFamily="18" charset="0"/>
              </a:defRPr>
            </a:lvl5pPr>
            <a:lvl6pPr marL="1993900" indent="-19685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451100" indent="-19685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2908300" indent="-19685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365500" indent="-19685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r>
              <a:rPr lang="sv-SE" altLang="sv-SE">
                <a:solidFill>
                  <a:schemeClr val="accent1"/>
                </a:solidFill>
                <a:latin typeface="Charter ITC Std Black" pitchFamily="18" charset="0"/>
              </a:rPr>
              <a:t>När är IOP aktuellt?</a:t>
            </a:r>
          </a:p>
        </p:txBody>
      </p:sp>
      <p:sp>
        <p:nvSpPr>
          <p:cNvPr id="47109" name="Rubrik 2"/>
          <p:cNvSpPr>
            <a:spLocks noGrp="1"/>
          </p:cNvSpPr>
          <p:nvPr>
            <p:ph type="ctrTitle"/>
          </p:nvPr>
        </p:nvSpPr>
        <p:spPr/>
        <p:txBody>
          <a:bodyPr/>
          <a:lstStyle/>
          <a:p>
            <a:endParaRPr lang="sv-SE" altLang="sv-SE">
              <a:latin typeface="Charter ITC Std Black"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ruta 5"/>
          <p:cNvSpPr txBox="1">
            <a:spLocks noChangeArrowheads="1"/>
          </p:cNvSpPr>
          <p:nvPr/>
        </p:nvSpPr>
        <p:spPr bwMode="auto">
          <a:xfrm>
            <a:off x="827088" y="1484313"/>
            <a:ext cx="792162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endParaRPr lang="sv-SE" altLang="sv-SE" sz="1800">
              <a:latin typeface="Arial" panose="020B0604020202020204" pitchFamily="34" charset="0"/>
            </a:endParaRPr>
          </a:p>
          <a:p>
            <a:pPr eaLnBrk="1" hangingPunct="1">
              <a:spcBef>
                <a:spcPct val="0"/>
              </a:spcBef>
              <a:buSzTx/>
              <a:buFontTx/>
              <a:buNone/>
            </a:pPr>
            <a:r>
              <a:rPr lang="sv-SE" altLang="sv-SE" sz="1800" b="1">
                <a:latin typeface="Arial" panose="020B0604020202020204" pitchFamily="34" charset="0"/>
              </a:rPr>
              <a:t>Kriterier</a:t>
            </a:r>
            <a:r>
              <a:rPr lang="sv-SE" altLang="sv-SE" sz="1800">
                <a:latin typeface="Arial" panose="020B0604020202020204" pitchFamily="34" charset="0"/>
              </a:rPr>
              <a:t> </a:t>
            </a:r>
          </a:p>
          <a:p>
            <a:pPr eaLnBrk="1" hangingPunct="1">
              <a:spcBef>
                <a:spcPct val="0"/>
              </a:spcBef>
              <a:buSzTx/>
              <a:buFontTx/>
              <a:buNone/>
            </a:pPr>
            <a:r>
              <a:rPr lang="sv-SE" altLang="sv-SE" sz="1800">
                <a:latin typeface="Arial" panose="020B0604020202020204" pitchFamily="34" charset="0"/>
              </a:rPr>
              <a:t>- Verksamheten sker på initiativ av den idéburna organisationen</a:t>
            </a:r>
          </a:p>
          <a:p>
            <a:pPr eaLnBrk="1" hangingPunct="1">
              <a:spcBef>
                <a:spcPct val="0"/>
              </a:spcBef>
              <a:buSzTx/>
              <a:buFontTx/>
              <a:buNone/>
            </a:pPr>
            <a:r>
              <a:rPr lang="sv-SE" altLang="sv-SE" sz="1800">
                <a:latin typeface="Arial" panose="020B0604020202020204" pitchFamily="34" charset="0"/>
              </a:rPr>
              <a:t>- Verksamheten är ett led i att förverkliga ett politiskt program eller plan, där de idéburna organisationerna särskilt nämns. </a:t>
            </a:r>
          </a:p>
          <a:p>
            <a:pPr eaLnBrk="1" hangingPunct="1">
              <a:spcBef>
                <a:spcPct val="0"/>
              </a:spcBef>
              <a:buSzTx/>
              <a:buFontTx/>
              <a:buNone/>
            </a:pPr>
            <a:r>
              <a:rPr lang="sv-SE" altLang="sv-SE" sz="1800">
                <a:latin typeface="Arial" panose="020B0604020202020204" pitchFamily="34" charset="0"/>
              </a:rPr>
              <a:t>- Verksamheten inte kan ses som en del av det normerade föreningsbidraget</a:t>
            </a:r>
          </a:p>
          <a:p>
            <a:pPr eaLnBrk="1" hangingPunct="1">
              <a:spcBef>
                <a:spcPct val="0"/>
              </a:spcBef>
              <a:buSzTx/>
              <a:buFontTx/>
              <a:buNone/>
            </a:pPr>
            <a:r>
              <a:rPr lang="sv-SE" altLang="sv-SE" sz="1800">
                <a:latin typeface="Arial" panose="020B0604020202020204" pitchFamily="34" charset="0"/>
              </a:rPr>
              <a:t>- Det inte finns en marknad eller en konkurrenssituation att vårda</a:t>
            </a:r>
          </a:p>
          <a:p>
            <a:pPr eaLnBrk="1" hangingPunct="1">
              <a:spcBef>
                <a:spcPct val="0"/>
              </a:spcBef>
              <a:buSzTx/>
              <a:buFontTx/>
              <a:buNone/>
            </a:pPr>
            <a:r>
              <a:rPr lang="sv-SE" altLang="sv-SE" sz="1800">
                <a:latin typeface="Arial" panose="020B0604020202020204" pitchFamily="34" charset="0"/>
              </a:rPr>
              <a:t>- Bägge parterna är med och finansierar verksamheten (via pengar eller andra insatser)</a:t>
            </a:r>
          </a:p>
          <a:p>
            <a:pPr eaLnBrk="1" hangingPunct="1">
              <a:spcBef>
                <a:spcPct val="0"/>
              </a:spcBef>
              <a:buSzTx/>
              <a:buFontTx/>
              <a:buNone/>
            </a:pPr>
            <a:r>
              <a:rPr lang="sv-SE" altLang="sv-SE" sz="1800">
                <a:latin typeface="Arial" panose="020B0604020202020204" pitchFamily="34" charset="0"/>
              </a:rPr>
              <a:t>- Verksamheten inte detaljregleras från kommunen </a:t>
            </a:r>
          </a:p>
          <a:p>
            <a:pPr eaLnBrk="1" hangingPunct="1">
              <a:spcBef>
                <a:spcPct val="0"/>
              </a:spcBef>
              <a:buSzTx/>
              <a:buFontTx/>
              <a:buNone/>
            </a:pPr>
            <a:r>
              <a:rPr lang="sv-SE" altLang="sv-SE" sz="1800">
                <a:latin typeface="Arial" panose="020B0604020202020204" pitchFamily="34" charset="0"/>
              </a:rPr>
              <a:t>- Verksamheten avses att drivas under längre tid</a:t>
            </a:r>
          </a:p>
          <a:p>
            <a:pPr eaLnBrk="1" hangingPunct="1">
              <a:spcBef>
                <a:spcPct val="0"/>
              </a:spcBef>
              <a:buSzTx/>
              <a:buFontTx/>
              <a:buNone/>
            </a:pPr>
            <a:endParaRPr lang="sv-SE" altLang="sv-SE" sz="1800">
              <a:latin typeface="Arial" panose="020B0604020202020204" pitchFamily="34" charset="0"/>
            </a:endParaRPr>
          </a:p>
        </p:txBody>
      </p:sp>
      <p:pic>
        <p:nvPicPr>
          <p:cNvPr id="48131" name="Bildobjekt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600" y="34925"/>
            <a:ext cx="26892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ruta 1"/>
          <p:cNvSpPr txBox="1">
            <a:spLocks noChangeArrowheads="1"/>
          </p:cNvSpPr>
          <p:nvPr/>
        </p:nvSpPr>
        <p:spPr bwMode="auto">
          <a:xfrm rot="-680466">
            <a:off x="973138" y="2033588"/>
            <a:ext cx="7096125" cy="19399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v-SE" altLang="sv-SE" sz="4000"/>
              <a:t>När man behöver dialog om utmaningarna och gemensamt lärande </a:t>
            </a:r>
          </a:p>
        </p:txBody>
      </p:sp>
      <p:sp>
        <p:nvSpPr>
          <p:cNvPr id="48133" name="Title 1"/>
          <p:cNvSpPr txBox="1">
            <a:spLocks/>
          </p:cNvSpPr>
          <p:nvPr/>
        </p:nvSpPr>
        <p:spPr bwMode="auto">
          <a:xfrm>
            <a:off x="3924300" y="165100"/>
            <a:ext cx="32591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19138" indent="-323850">
              <a:spcBef>
                <a:spcPct val="20000"/>
              </a:spcBef>
              <a:buSzPct val="100000"/>
              <a:buBlip>
                <a:blip r:embed="rId3"/>
              </a:buBlip>
              <a:defRPr sz="2500">
                <a:solidFill>
                  <a:schemeClr val="tx1"/>
                </a:solidFill>
                <a:latin typeface="Charter ITC Std" pitchFamily="18" charset="0"/>
              </a:defRPr>
            </a:lvl2pPr>
            <a:lvl3pPr marL="1042988" indent="-287338">
              <a:spcBef>
                <a:spcPct val="20000"/>
              </a:spcBef>
              <a:buSzPct val="100000"/>
              <a:buBlip>
                <a:blip r:embed="rId3"/>
              </a:buBlip>
              <a:defRPr sz="2100">
                <a:solidFill>
                  <a:schemeClr val="tx1"/>
                </a:solidFill>
                <a:latin typeface="Charter ITC Std" pitchFamily="18" charset="0"/>
              </a:defRPr>
            </a:lvl3pPr>
            <a:lvl4pPr marL="1331913" indent="-250825">
              <a:spcBef>
                <a:spcPct val="20000"/>
              </a:spcBef>
              <a:buSzPct val="100000"/>
              <a:buBlip>
                <a:blip r:embed="rId3"/>
              </a:buBlip>
              <a:defRPr>
                <a:solidFill>
                  <a:schemeClr val="tx1"/>
                </a:solidFill>
                <a:latin typeface="Charter ITC Std" pitchFamily="18" charset="0"/>
              </a:defRPr>
            </a:lvl4pPr>
            <a:lvl5pPr marL="1536700" indent="-196850">
              <a:spcBef>
                <a:spcPct val="20000"/>
              </a:spcBef>
              <a:buSzPct val="100000"/>
              <a:buBlip>
                <a:blip r:embed="rId3"/>
              </a:buBlip>
              <a:defRPr sz="1400">
                <a:solidFill>
                  <a:schemeClr val="tx1"/>
                </a:solidFill>
                <a:latin typeface="Charter ITC Std" pitchFamily="18" charset="0"/>
              </a:defRPr>
            </a:lvl5pPr>
            <a:lvl6pPr marL="1993900" indent="-19685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451100" indent="-19685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2908300" indent="-19685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365500" indent="-19685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r>
              <a:rPr lang="sv-SE" altLang="sv-SE">
                <a:solidFill>
                  <a:schemeClr val="accent1"/>
                </a:solidFill>
                <a:latin typeface="Charter ITC Std Black" pitchFamily="18" charset="0"/>
              </a:rPr>
              <a:t>När är IOP aktuellt?</a:t>
            </a:r>
          </a:p>
        </p:txBody>
      </p:sp>
      <p:sp>
        <p:nvSpPr>
          <p:cNvPr id="48134" name="Rubrik 2"/>
          <p:cNvSpPr>
            <a:spLocks noGrp="1"/>
          </p:cNvSpPr>
          <p:nvPr>
            <p:ph type="ctrTitle"/>
          </p:nvPr>
        </p:nvSpPr>
        <p:spPr/>
        <p:txBody>
          <a:bodyPr/>
          <a:lstStyle/>
          <a:p>
            <a:endParaRPr lang="sv-SE" altLang="sv-SE">
              <a:latin typeface="Charter ITC Std Black"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ruta 5"/>
          <p:cNvSpPr txBox="1">
            <a:spLocks noChangeArrowheads="1"/>
          </p:cNvSpPr>
          <p:nvPr/>
        </p:nvSpPr>
        <p:spPr bwMode="auto">
          <a:xfrm>
            <a:off x="827088" y="1484313"/>
            <a:ext cx="792162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42950" indent="-285750">
              <a:spcBef>
                <a:spcPct val="20000"/>
              </a:spcBef>
              <a:buSzPct val="100000"/>
              <a:buBlip>
                <a:blip r:embed="rId3"/>
              </a:buBlip>
              <a:defRPr sz="2500">
                <a:solidFill>
                  <a:schemeClr val="tx1"/>
                </a:solidFill>
                <a:latin typeface="Charter ITC Std" pitchFamily="18" charset="0"/>
              </a:defRPr>
            </a:lvl2pPr>
            <a:lvl3pPr marL="1143000" indent="-228600">
              <a:spcBef>
                <a:spcPct val="20000"/>
              </a:spcBef>
              <a:buSzPct val="100000"/>
              <a:buBlip>
                <a:blip r:embed="rId3"/>
              </a:buBlip>
              <a:defRPr sz="2100">
                <a:solidFill>
                  <a:schemeClr val="tx1"/>
                </a:solidFill>
                <a:latin typeface="Charter ITC Std" pitchFamily="18" charset="0"/>
              </a:defRPr>
            </a:lvl3pPr>
            <a:lvl4pPr marL="1600200" indent="-228600">
              <a:spcBef>
                <a:spcPct val="20000"/>
              </a:spcBef>
              <a:buSzPct val="100000"/>
              <a:buBlip>
                <a:blip r:embed="rId3"/>
              </a:buBlip>
              <a:defRPr>
                <a:solidFill>
                  <a:schemeClr val="tx1"/>
                </a:solidFill>
                <a:latin typeface="Charter ITC Std" pitchFamily="18" charset="0"/>
              </a:defRPr>
            </a:lvl4pPr>
            <a:lvl5pPr marL="2057400" indent="-228600">
              <a:spcBef>
                <a:spcPct val="20000"/>
              </a:spcBef>
              <a:buSzPct val="100000"/>
              <a:buBlip>
                <a:blip r:embed="rId3"/>
              </a:buBlip>
              <a:defRPr sz="1400">
                <a:solidFill>
                  <a:schemeClr val="tx1"/>
                </a:solidFill>
                <a:latin typeface="Charter ITC Std" pitchFamily="18"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defRPr/>
            </a:pPr>
            <a:endParaRPr lang="sv-SE" altLang="sv-SE" sz="1800">
              <a:latin typeface="Arial" panose="020B0604020202020204" pitchFamily="34" charset="0"/>
            </a:endParaRPr>
          </a:p>
          <a:p>
            <a:pPr marL="285750" indent="-285750" eaLnBrk="1" hangingPunct="1">
              <a:spcBef>
                <a:spcPct val="0"/>
              </a:spcBef>
              <a:buSzTx/>
              <a:buFontTx/>
              <a:buChar char="-"/>
              <a:defRPr/>
            </a:pPr>
            <a:r>
              <a:rPr lang="sv-SE" altLang="sv-SE" sz="2400">
                <a:latin typeface="Arial" panose="020B0604020202020204" pitchFamily="34" charset="0"/>
              </a:rPr>
              <a:t>Ett civilrättsligt avtal om samverkan mellan en eller flera offentliga organisationer och en eller flera idéburna organisationer, </a:t>
            </a:r>
            <a:r>
              <a:rPr lang="sv-SE" altLang="sv-SE" sz="2400">
                <a:solidFill>
                  <a:srgbClr val="FF0000"/>
                </a:solidFill>
                <a:latin typeface="Arial" panose="020B0604020202020204" pitchFamily="34" charset="0"/>
              </a:rPr>
              <a:t>inte ett uppdrag från den offentliga organisationen till den idéburna</a:t>
            </a:r>
          </a:p>
          <a:p>
            <a:pPr marL="285750" indent="-285750" eaLnBrk="1" hangingPunct="1">
              <a:spcBef>
                <a:spcPct val="0"/>
              </a:spcBef>
              <a:buSzTx/>
              <a:buFontTx/>
              <a:buChar char="-"/>
              <a:defRPr/>
            </a:pPr>
            <a:r>
              <a:rPr lang="sv-SE" altLang="sv-SE" sz="2400">
                <a:latin typeface="Arial" panose="020B0604020202020204" pitchFamily="34" charset="0"/>
              </a:rPr>
              <a:t>Samverkansavtalet beskriver gemensam värdegrund, gemensam syn på samhällsutmaning och hur de/de idéburna organisationernas verksamhet kan bidra till lösningar.</a:t>
            </a:r>
          </a:p>
          <a:p>
            <a:pPr marL="285750" indent="-285750" eaLnBrk="1" hangingPunct="1">
              <a:spcBef>
                <a:spcPct val="0"/>
              </a:spcBef>
              <a:buSzTx/>
              <a:buFontTx/>
              <a:buChar char="-"/>
              <a:defRPr/>
            </a:pPr>
            <a:r>
              <a:rPr lang="sv-SE" altLang="sv-SE" sz="2400">
                <a:latin typeface="Arial" panose="020B0604020202020204" pitchFamily="34" charset="0"/>
              </a:rPr>
              <a:t>Samverkansavtalet beskriver vilka resurser parterna bidrar med.</a:t>
            </a:r>
          </a:p>
          <a:p>
            <a:pPr marL="285750" indent="-285750" eaLnBrk="1" hangingPunct="1">
              <a:spcBef>
                <a:spcPct val="0"/>
              </a:spcBef>
              <a:buSzTx/>
              <a:buFontTx/>
              <a:buChar char="-"/>
              <a:defRPr/>
            </a:pPr>
            <a:r>
              <a:rPr lang="sv-SE" altLang="sv-SE" sz="2400">
                <a:latin typeface="Arial" panose="020B0604020202020204" pitchFamily="34" charset="0"/>
              </a:rPr>
              <a:t>Samverkansavtalet beskriver också hur samverkan, uppföljning och lärande skapas.</a:t>
            </a:r>
          </a:p>
          <a:p>
            <a:pPr eaLnBrk="1" hangingPunct="1">
              <a:spcBef>
                <a:spcPct val="0"/>
              </a:spcBef>
              <a:buSzTx/>
              <a:buFontTx/>
              <a:buNone/>
              <a:defRPr/>
            </a:pPr>
            <a:endParaRPr lang="sv-SE" altLang="sv-SE" sz="1800">
              <a:latin typeface="Arial" panose="020B0604020202020204" pitchFamily="34" charset="0"/>
            </a:endParaRPr>
          </a:p>
        </p:txBody>
      </p:sp>
      <p:pic>
        <p:nvPicPr>
          <p:cNvPr id="49155" name="Bildobjekt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600" y="34925"/>
            <a:ext cx="26892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itle 1"/>
          <p:cNvSpPr txBox="1">
            <a:spLocks/>
          </p:cNvSpPr>
          <p:nvPr/>
        </p:nvSpPr>
        <p:spPr bwMode="auto">
          <a:xfrm>
            <a:off x="3924300" y="165100"/>
            <a:ext cx="32591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SzPct val="100000"/>
              <a:buBlip>
                <a:blip r:embed="rId3"/>
              </a:buBlip>
              <a:tabLst>
                <a:tab pos="812800" algn="l"/>
              </a:tabLst>
              <a:defRPr sz="2800">
                <a:solidFill>
                  <a:schemeClr val="tx1"/>
                </a:solidFill>
                <a:latin typeface="Charter ITC Std" pitchFamily="18" charset="0"/>
              </a:defRPr>
            </a:lvl1pPr>
            <a:lvl2pPr marL="719138" indent="-323850">
              <a:spcBef>
                <a:spcPct val="20000"/>
              </a:spcBef>
              <a:buSzPct val="100000"/>
              <a:buBlip>
                <a:blip r:embed="rId3"/>
              </a:buBlip>
              <a:defRPr sz="2500">
                <a:solidFill>
                  <a:schemeClr val="tx1"/>
                </a:solidFill>
                <a:latin typeface="Charter ITC Std" pitchFamily="18" charset="0"/>
              </a:defRPr>
            </a:lvl2pPr>
            <a:lvl3pPr marL="1042988" indent="-287338">
              <a:spcBef>
                <a:spcPct val="20000"/>
              </a:spcBef>
              <a:buSzPct val="100000"/>
              <a:buBlip>
                <a:blip r:embed="rId3"/>
              </a:buBlip>
              <a:defRPr sz="2100">
                <a:solidFill>
                  <a:schemeClr val="tx1"/>
                </a:solidFill>
                <a:latin typeface="Charter ITC Std" pitchFamily="18" charset="0"/>
              </a:defRPr>
            </a:lvl3pPr>
            <a:lvl4pPr marL="1331913" indent="-250825">
              <a:spcBef>
                <a:spcPct val="20000"/>
              </a:spcBef>
              <a:buSzPct val="100000"/>
              <a:buBlip>
                <a:blip r:embed="rId3"/>
              </a:buBlip>
              <a:defRPr>
                <a:solidFill>
                  <a:schemeClr val="tx1"/>
                </a:solidFill>
                <a:latin typeface="Charter ITC Std" pitchFamily="18" charset="0"/>
              </a:defRPr>
            </a:lvl4pPr>
            <a:lvl5pPr marL="1536700" indent="-196850">
              <a:spcBef>
                <a:spcPct val="20000"/>
              </a:spcBef>
              <a:buSzPct val="100000"/>
              <a:buBlip>
                <a:blip r:embed="rId3"/>
              </a:buBlip>
              <a:defRPr sz="1400">
                <a:solidFill>
                  <a:schemeClr val="tx1"/>
                </a:solidFill>
                <a:latin typeface="Charter ITC Std" pitchFamily="18" charset="0"/>
              </a:defRPr>
            </a:lvl5pPr>
            <a:lvl6pPr marL="1993900" indent="-19685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6pPr>
            <a:lvl7pPr marL="2451100" indent="-19685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7pPr>
            <a:lvl8pPr marL="2908300" indent="-19685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8pPr>
            <a:lvl9pPr marL="3365500" indent="-196850" defTabSz="457200" eaLnBrk="0" fontAlgn="base" hangingPunct="0">
              <a:spcBef>
                <a:spcPct val="20000"/>
              </a:spcBef>
              <a:spcAft>
                <a:spcPct val="0"/>
              </a:spcAft>
              <a:buSzPct val="100000"/>
              <a:buBlip>
                <a:blip r:embed="rId3"/>
              </a:buBlip>
              <a:defRPr sz="1400">
                <a:solidFill>
                  <a:schemeClr val="tx1"/>
                </a:solidFill>
                <a:latin typeface="Charter ITC Std" pitchFamily="18" charset="0"/>
              </a:defRPr>
            </a:lvl9pPr>
          </a:lstStyle>
          <a:p>
            <a:pPr eaLnBrk="1" hangingPunct="1">
              <a:spcBef>
                <a:spcPct val="0"/>
              </a:spcBef>
              <a:buSzTx/>
              <a:buFontTx/>
              <a:buNone/>
            </a:pPr>
            <a:r>
              <a:rPr lang="sv-SE" altLang="sv-SE">
                <a:solidFill>
                  <a:schemeClr val="accent1"/>
                </a:solidFill>
                <a:latin typeface="Charter ITC Std Black" pitchFamily="18" charset="0"/>
              </a:rPr>
              <a:t>Vad är ett IOP?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rum">
      <a:dk1>
        <a:srgbClr val="000000"/>
      </a:dk1>
      <a:lt1>
        <a:sysClr val="window" lastClr="FFFFFF"/>
      </a:lt1>
      <a:dk2>
        <a:srgbClr val="FF6319"/>
      </a:dk2>
      <a:lt2>
        <a:srgbClr val="EEECE1"/>
      </a:lt2>
      <a:accent1>
        <a:srgbClr val="FF6319"/>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1501</TotalTime>
  <Words>887</Words>
  <Application>Microsoft Office PowerPoint</Application>
  <PresentationFormat>Bildspel på skärmen (4:3)</PresentationFormat>
  <Paragraphs>112</Paragraphs>
  <Slides>12</Slides>
  <Notes>12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Arial</vt:lpstr>
      <vt:lpstr>Calibri</vt:lpstr>
      <vt:lpstr>Charter ITC Std</vt:lpstr>
      <vt:lpstr>Charter ITC Std Black</vt:lpstr>
      <vt:lpstr>Helvetica Neue</vt:lpstr>
      <vt:lpstr>Office Theme</vt:lpstr>
      <vt:lpstr>––– Idéburet offentligt partnerskap  - Framväxt och identitet    Ludvig Sandberg       </vt:lpstr>
      <vt:lpstr>Intresseorganisation</vt:lpstr>
      <vt:lpstr>PowerPoint-presentation</vt:lpstr>
      <vt:lpstr>Ungdomsbussen</vt:lpstr>
      <vt:lpstr>Nuvarande system</vt:lpstr>
      <vt:lpstr>Nytt system</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Idéburna organisationer som samhällskraft genom samverkan  - Idéburet offentligt partnerskap  - Upphandling (LOU, LOV)    Ludvig Sandberg</dc:title>
  <dc:creator>Ludvig Sandberg</dc:creator>
  <cp:lastModifiedBy>Ludvig Sandberg</cp:lastModifiedBy>
  <cp:revision>23</cp:revision>
  <dcterms:modified xsi:type="dcterms:W3CDTF">2017-12-07T13:34:38Z</dcterms:modified>
</cp:coreProperties>
</file>